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8350" r:id="rId1"/>
    <p:sldMasterId id="2147488385" r:id="rId2"/>
  </p:sldMasterIdLst>
  <p:notesMasterIdLst>
    <p:notesMasterId r:id="rId58"/>
  </p:notesMasterIdLst>
  <p:handoutMasterIdLst>
    <p:handoutMasterId r:id="rId59"/>
  </p:handoutMasterIdLst>
  <p:sldIdLst>
    <p:sldId id="435" r:id="rId3"/>
    <p:sldId id="629" r:id="rId4"/>
    <p:sldId id="380" r:id="rId5"/>
    <p:sldId id="557" r:id="rId6"/>
    <p:sldId id="422" r:id="rId7"/>
    <p:sldId id="619" r:id="rId8"/>
    <p:sldId id="507" r:id="rId9"/>
    <p:sldId id="478" r:id="rId10"/>
    <p:sldId id="479" r:id="rId11"/>
    <p:sldId id="340" r:id="rId12"/>
    <p:sldId id="364" r:id="rId13"/>
    <p:sldId id="413" r:id="rId14"/>
    <p:sldId id="603" r:id="rId15"/>
    <p:sldId id="604" r:id="rId16"/>
    <p:sldId id="392" r:id="rId17"/>
    <p:sldId id="608" r:id="rId18"/>
    <p:sldId id="609" r:id="rId19"/>
    <p:sldId id="610" r:id="rId20"/>
    <p:sldId id="611" r:id="rId21"/>
    <p:sldId id="393" r:id="rId22"/>
    <p:sldId id="628" r:id="rId23"/>
    <p:sldId id="620" r:id="rId24"/>
    <p:sldId id="446" r:id="rId25"/>
    <p:sldId id="445" r:id="rId26"/>
    <p:sldId id="613" r:id="rId27"/>
    <p:sldId id="618" r:id="rId28"/>
    <p:sldId id="612" r:id="rId29"/>
    <p:sldId id="452" r:id="rId30"/>
    <p:sldId id="621" r:id="rId31"/>
    <p:sldId id="624" r:id="rId32"/>
    <p:sldId id="615" r:id="rId33"/>
    <p:sldId id="614" r:id="rId34"/>
    <p:sldId id="453" r:id="rId35"/>
    <p:sldId id="454" r:id="rId36"/>
    <p:sldId id="537" r:id="rId37"/>
    <p:sldId id="455" r:id="rId38"/>
    <p:sldId id="456" r:id="rId39"/>
    <p:sldId id="539" r:id="rId40"/>
    <p:sldId id="458" r:id="rId41"/>
    <p:sldId id="480" r:id="rId42"/>
    <p:sldId id="541" r:id="rId43"/>
    <p:sldId id="542" r:id="rId44"/>
    <p:sldId id="543" r:id="rId45"/>
    <p:sldId id="464" r:id="rId46"/>
    <p:sldId id="625" r:id="rId47"/>
    <p:sldId id="540" r:id="rId48"/>
    <p:sldId id="544" r:id="rId49"/>
    <p:sldId id="545" r:id="rId50"/>
    <p:sldId id="546" r:id="rId51"/>
    <p:sldId id="547" r:id="rId52"/>
    <p:sldId id="548" r:id="rId53"/>
    <p:sldId id="626" r:id="rId54"/>
    <p:sldId id="549" r:id="rId55"/>
    <p:sldId id="477" r:id="rId56"/>
    <p:sldId id="627" r:id="rId57"/>
  </p:sldIdLst>
  <p:sldSz cx="9144000" cy="5143500" type="screen16x9"/>
  <p:notesSz cx="6858000" cy="9144000"/>
  <p:embeddedFontLst>
    <p:embeddedFont>
      <p:font typeface="楷体" pitchFamily="49" charset="-122"/>
      <p:regular r:id="rId60"/>
    </p:embeddedFont>
    <p:embeddedFont>
      <p:font typeface="楷体_GB2312" charset="-122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  <p:embeddedFont>
      <p:font typeface="微软雅黑" pitchFamily="34" charset="-122"/>
      <p:regular r:id="rId66"/>
      <p:bold r:id="rId67"/>
    </p:embeddedFont>
    <p:embeddedFont>
      <p:font typeface="等线" pitchFamily="2" charset="-122"/>
      <p:regular r:id="rId68"/>
      <p:bold r:id="rId69"/>
    </p:embeddedFont>
    <p:embeddedFont>
      <p:font typeface="汉语拼音" charset="0"/>
      <p:regular r:id="rId70"/>
    </p:embeddedFont>
    <p:embeddedFont>
      <p:font typeface="黑体" pitchFamily="49" charset="-122"/>
      <p:regular r:id="rId71"/>
    </p:embeddedFont>
    <p:embeddedFont>
      <p:font typeface="Impact" pitchFamily="34" charset="0"/>
      <p:regular r:id="rId72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5063" autoAdjust="0"/>
  </p:normalViewPr>
  <p:slideViewPr>
    <p:cSldViewPr>
      <p:cViewPr>
        <p:scale>
          <a:sx n="90" d="100"/>
          <a:sy n="90" d="100"/>
        </p:scale>
        <p:origin x="-2286" y="-9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7.fntdata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4CBA2BD-00D6-463F-9A7B-53BAC6802F59}" type="datetimeFigureOut">
              <a:rPr lang="zh-CN" altLang="en-US"/>
              <a:pPr>
                <a:defRPr/>
              </a:pPr>
              <a:t>2024/8/19</a:t>
            </a:fld>
            <a:endParaRPr lang="zh-CN" altLang="en-US"/>
          </a:p>
        </p:txBody>
      </p:sp>
      <p:sp>
        <p:nvSpPr>
          <p:cNvPr id="4" name="页脚占位符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BB98F24-065C-4305-AE3E-D6D94E7C8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9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D24F37B-1416-4C1C-9D46-3FCD699F121B}" type="datetimeFigureOut">
              <a:rPr lang="zh-CN" altLang="en-US"/>
              <a:pPr>
                <a:defRPr/>
              </a:pPr>
              <a:t>2024/8/19</a:t>
            </a:fld>
            <a:endParaRPr lang="zh-CN" altLang="en-US"/>
          </a:p>
        </p:txBody>
      </p:sp>
      <p:sp>
        <p:nvSpPr>
          <p:cNvPr id="4" name="幻灯片图像占位符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714DACF-D16C-46EE-8FD3-FBA67EA7E5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7433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26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828956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23596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829330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957624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869975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77773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30697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19533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33558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03690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891673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454007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821925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86712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798538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476310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280979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522833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938145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419059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829825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61319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678650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337955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93043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42099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429228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334275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05862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6490131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831286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1097130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24883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874970"/>
      </p:ext>
    </p:extLst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028340"/>
      </p:ext>
    </p:extLst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024744"/>
      </p:ext>
    </p:extLst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3601915"/>
      </p:ext>
    </p:extLst>
  </p:cSld>
  <p:clrMapOvr>
    <a:masterClrMapping/>
  </p:clrMapOvr>
  <p:transition spd="slow" advTm="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179130"/>
      </p:ext>
    </p:extLst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343322"/>
      </p:ext>
    </p:extLst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694113"/>
      </p:ext>
    </p:extLst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488053"/>
      </p:ext>
    </p:extLst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098482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703511"/>
      </p:ext>
    </p:extLst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75522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379398"/>
      </p:ext>
    </p:extLst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86776"/>
      </p:ext>
    </p:extLst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634681"/>
      </p:ext>
    </p:extLst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682336"/>
      </p:ext>
    </p:extLst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149040"/>
      </p:ext>
    </p:extLst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461662"/>
      </p:ext>
    </p:extLst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433502"/>
      </p:ext>
    </p:extLst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641446"/>
      </p:ext>
    </p:extLst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323612"/>
      </p:ext>
    </p:extLst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202050"/>
      </p:ext>
    </p:extLst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1853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748072"/>
      </p:ext>
    </p:extLst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867565"/>
      </p:ext>
    </p:extLst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7552038"/>
      </p:ext>
    </p:extLst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925223"/>
      </p:ext>
    </p:extLst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799602"/>
      </p:ext>
    </p:extLst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126997"/>
      </p:ext>
    </p:extLst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470952"/>
      </p:ext>
    </p:extLst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298768"/>
      </p:ext>
    </p:extLst>
  </p:cSld>
  <p:clrMapOvr>
    <a:masterClrMapping/>
  </p:clrMapOvr>
  <p:transition spd="slow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389990"/>
      </p:ext>
    </p:extLst>
  </p:cSld>
  <p:clrMapOvr>
    <a:masterClrMapping/>
  </p:clrMapOvr>
  <p:transition spd="slow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67403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20881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226735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62597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slideLayout" Target="../slideLayouts/slideLayout60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34" Type="http://schemas.openxmlformats.org/officeDocument/2006/relationships/slideLayout" Target="../slideLayouts/slideLayout68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slideLayout" Target="../slideLayouts/slideLayout59.xml"/><Relationship Id="rId3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29" Type="http://schemas.openxmlformats.org/officeDocument/2006/relationships/slideLayout" Target="../slideLayouts/slideLayout63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32" Type="http://schemas.openxmlformats.org/officeDocument/2006/relationships/slideLayout" Target="../slideLayouts/slideLayout66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28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31" Type="http://schemas.openxmlformats.org/officeDocument/2006/relationships/slideLayout" Target="../slideLayouts/slideLayout65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Relationship Id="rId27" Type="http://schemas.openxmlformats.org/officeDocument/2006/relationships/slideLayout" Target="../slideLayouts/slideLayout61.xml"/><Relationship Id="rId30" Type="http://schemas.openxmlformats.org/officeDocument/2006/relationships/slideLayout" Target="../slideLayouts/slideLayout64.xml"/><Relationship Id="rId3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6"/>
          <p:cNvSpPr/>
          <p:nvPr/>
        </p:nvSpPr>
        <p:spPr>
          <a:xfrm>
            <a:off x="6166734" y="79772"/>
            <a:ext cx="1558760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 </a:t>
            </a:r>
            <a:r>
              <a:rPr lang="zh-CN" altLang="en-US" sz="2800" b="1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 步</a:t>
            </a:r>
            <a:r>
              <a:rPr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istrator\Desktop\2.jpg"/>
          <p:cNvPicPr>
            <a:picLocks noChangeAspect="1"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4659982"/>
            <a:ext cx="9252520" cy="576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32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51" r:id="rId1"/>
    <p:sldLayoutId id="2147488352" r:id="rId2"/>
    <p:sldLayoutId id="2147488353" r:id="rId3"/>
    <p:sldLayoutId id="2147488354" r:id="rId4"/>
    <p:sldLayoutId id="2147488355" r:id="rId5"/>
    <p:sldLayoutId id="2147488356" r:id="rId6"/>
    <p:sldLayoutId id="2147488357" r:id="rId7"/>
    <p:sldLayoutId id="2147488358" r:id="rId8"/>
    <p:sldLayoutId id="2147488359" r:id="rId9"/>
    <p:sldLayoutId id="2147488360" r:id="rId10"/>
    <p:sldLayoutId id="2147488361" r:id="rId11"/>
    <p:sldLayoutId id="2147488362" r:id="rId12"/>
    <p:sldLayoutId id="2147488363" r:id="rId13"/>
    <p:sldLayoutId id="2147488364" r:id="rId14"/>
    <p:sldLayoutId id="2147488365" r:id="rId15"/>
    <p:sldLayoutId id="2147488366" r:id="rId16"/>
    <p:sldLayoutId id="2147488367" r:id="rId17"/>
    <p:sldLayoutId id="2147488368" r:id="rId18"/>
    <p:sldLayoutId id="2147488369" r:id="rId19"/>
    <p:sldLayoutId id="2147488370" r:id="rId20"/>
    <p:sldLayoutId id="2147488371" r:id="rId21"/>
    <p:sldLayoutId id="2147488372" r:id="rId22"/>
    <p:sldLayoutId id="2147488373" r:id="rId23"/>
    <p:sldLayoutId id="2147488374" r:id="rId24"/>
    <p:sldLayoutId id="2147488375" r:id="rId25"/>
    <p:sldLayoutId id="2147488376" r:id="rId26"/>
    <p:sldLayoutId id="2147488377" r:id="rId27"/>
    <p:sldLayoutId id="2147488378" r:id="rId28"/>
    <p:sldLayoutId id="2147488379" r:id="rId29"/>
    <p:sldLayoutId id="2147488380" r:id="rId30"/>
    <p:sldLayoutId id="2147488381" r:id="rId31"/>
    <p:sldLayoutId id="2147488382" r:id="rId32"/>
    <p:sldLayoutId id="2147488383" r:id="rId33"/>
    <p:sldLayoutId id="2147488384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6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86" r:id="rId1"/>
    <p:sldLayoutId id="2147488387" r:id="rId2"/>
    <p:sldLayoutId id="2147488388" r:id="rId3"/>
    <p:sldLayoutId id="2147488389" r:id="rId4"/>
    <p:sldLayoutId id="2147488390" r:id="rId5"/>
    <p:sldLayoutId id="2147488391" r:id="rId6"/>
    <p:sldLayoutId id="2147488392" r:id="rId7"/>
    <p:sldLayoutId id="2147488393" r:id="rId8"/>
    <p:sldLayoutId id="2147488394" r:id="rId9"/>
    <p:sldLayoutId id="2147488395" r:id="rId10"/>
    <p:sldLayoutId id="2147488396" r:id="rId11"/>
    <p:sldLayoutId id="2147488397" r:id="rId12"/>
    <p:sldLayoutId id="2147488398" r:id="rId13"/>
    <p:sldLayoutId id="2147488399" r:id="rId14"/>
    <p:sldLayoutId id="2147488400" r:id="rId15"/>
    <p:sldLayoutId id="2147488401" r:id="rId16"/>
    <p:sldLayoutId id="2147488402" r:id="rId17"/>
    <p:sldLayoutId id="2147488403" r:id="rId18"/>
    <p:sldLayoutId id="2147488404" r:id="rId19"/>
    <p:sldLayoutId id="2147488405" r:id="rId20"/>
    <p:sldLayoutId id="2147488406" r:id="rId21"/>
    <p:sldLayoutId id="2147488407" r:id="rId22"/>
    <p:sldLayoutId id="2147488408" r:id="rId23"/>
    <p:sldLayoutId id="2147488409" r:id="rId24"/>
    <p:sldLayoutId id="2147488410" r:id="rId25"/>
    <p:sldLayoutId id="2147488411" r:id="rId26"/>
    <p:sldLayoutId id="2147488412" r:id="rId27"/>
    <p:sldLayoutId id="2147488413" r:id="rId28"/>
    <p:sldLayoutId id="2147488414" r:id="rId29"/>
    <p:sldLayoutId id="2147488415" r:id="rId30"/>
    <p:sldLayoutId id="2147488416" r:id="rId31"/>
    <p:sldLayoutId id="2147488417" r:id="rId32"/>
    <p:sldLayoutId id="2147488418" r:id="rId33"/>
    <p:sldLayoutId id="2147488419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.png"/><Relationship Id="rId5" Type="http://schemas.openxmlformats.org/officeDocument/2006/relationships/slide" Target="slide2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>
            <a:spLocks noChangeArrowheads="1"/>
          </p:cNvSpPr>
          <p:nvPr/>
        </p:nvSpPr>
        <p:spPr bwMode="auto">
          <a:xfrm>
            <a:off x="323528" y="857437"/>
            <a:ext cx="8497887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同学们，你们有没有过与家人或朋友一起散步的经历？散步的过程中发生过什么难忘的事情吗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r>
              <a:rPr kumimoji="0" lang="zh-CN" altLang="en-US" sz="28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什么感受呢？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871920"/>
            <a:ext cx="813690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今天就让我们走进莫怀戚先生的家。陪同他们一家三代去散步，分享他们之间那浓浓的亲情。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1"/>
          <p:cNvGrpSpPr/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711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词语解释</a:t>
              </a:r>
            </a:p>
          </p:txBody>
        </p:sp>
      </p:grpSp>
      <p:grpSp>
        <p:nvGrpSpPr>
          <p:cNvPr id="47106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71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1547664" y="3319354"/>
            <a:ext cx="7128792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到不应有的指责或待遇，心里难过。文章中指使儿子受到委屈。</a:t>
            </a:r>
          </a:p>
        </p:txBody>
      </p:sp>
      <p:sp>
        <p:nvSpPr>
          <p:cNvPr id="47108" name="文本框 1"/>
          <p:cNvSpPr txBox="1">
            <a:spLocks noChangeArrowheads="1"/>
          </p:cNvSpPr>
          <p:nvPr/>
        </p:nvSpPr>
        <p:spPr bwMode="auto">
          <a:xfrm>
            <a:off x="355179" y="1563638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随意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7109" name="文本框 2"/>
          <p:cNvSpPr txBox="1">
            <a:spLocks noChangeArrowheads="1"/>
          </p:cNvSpPr>
          <p:nvPr/>
        </p:nvSpPr>
        <p:spPr bwMode="auto">
          <a:xfrm>
            <a:off x="323528" y="2542133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分歧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7110" name="文本框 3"/>
          <p:cNvSpPr txBox="1">
            <a:spLocks noChangeArrowheads="1"/>
          </p:cNvSpPr>
          <p:nvPr/>
        </p:nvSpPr>
        <p:spPr bwMode="auto">
          <a:xfrm>
            <a:off x="323528" y="3363838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委屈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5" y="1564491"/>
            <a:ext cx="7099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任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由自己的心意。这里表现的是田野充满生机活力，自由而不受拘束的情景。</a:t>
            </a:r>
          </a:p>
        </p:txBody>
      </p:sp>
      <p:sp>
        <p:nvSpPr>
          <p:cNvPr id="3" name="矩形 2"/>
          <p:cNvSpPr/>
          <p:nvPr/>
        </p:nvSpPr>
        <p:spPr>
          <a:xfrm>
            <a:off x="1547664" y="2499742"/>
            <a:ext cx="204094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意见不一致。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81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8130" name="组合 1"/>
          <p:cNvGrpSpPr/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814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词语解释</a:t>
              </a:r>
            </a:p>
          </p:txBody>
        </p:sp>
      </p:grpSp>
      <p:sp>
        <p:nvSpPr>
          <p:cNvPr id="47107" name="矩形 2"/>
          <p:cNvSpPr>
            <a:spLocks noChangeArrowheads="1"/>
          </p:cNvSpPr>
          <p:nvPr/>
        </p:nvSpPr>
        <p:spPr bwMode="auto">
          <a:xfrm>
            <a:off x="2543695" y="3551849"/>
            <a:ext cx="5700713" cy="5320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每一个人或事物都得到合适的安顿。</a:t>
            </a:r>
          </a:p>
        </p:txBody>
      </p:sp>
      <p:sp>
        <p:nvSpPr>
          <p:cNvPr id="48132" name="文本框 2"/>
          <p:cNvSpPr txBox="1">
            <a:spLocks noChangeArrowheads="1"/>
          </p:cNvSpPr>
          <p:nvPr/>
        </p:nvSpPr>
        <p:spPr bwMode="auto">
          <a:xfrm>
            <a:off x="773552" y="1347614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粼粼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8133" name="文本框 3"/>
          <p:cNvSpPr txBox="1">
            <a:spLocks noChangeArrowheads="1"/>
          </p:cNvSpPr>
          <p:nvPr/>
        </p:nvSpPr>
        <p:spPr bwMode="auto">
          <a:xfrm>
            <a:off x="773552" y="1923678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信服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8134" name="文本框 4"/>
          <p:cNvSpPr txBox="1">
            <a:spLocks noChangeArrowheads="1"/>
          </p:cNvSpPr>
          <p:nvPr/>
        </p:nvSpPr>
        <p:spPr bwMode="auto">
          <a:xfrm>
            <a:off x="755576" y="2499742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8135" name="文本框 5"/>
          <p:cNvSpPr txBox="1">
            <a:spLocks noChangeArrowheads="1"/>
          </p:cNvSpPr>
          <p:nvPr/>
        </p:nvSpPr>
        <p:spPr bwMode="auto">
          <a:xfrm>
            <a:off x="755576" y="3046189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霎时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8136" name="文本框 6"/>
          <p:cNvSpPr txBox="1">
            <a:spLocks noChangeArrowheads="1"/>
          </p:cNvSpPr>
          <p:nvPr/>
        </p:nvSpPr>
        <p:spPr bwMode="auto">
          <a:xfrm>
            <a:off x="730857" y="3622253"/>
            <a:ext cx="20409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各得其所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2957" y="1275606"/>
            <a:ext cx="296908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这里形容水的明净。</a:t>
            </a:r>
          </a:p>
        </p:txBody>
      </p:sp>
      <p:sp>
        <p:nvSpPr>
          <p:cNvPr id="3" name="矩形 2"/>
          <p:cNvSpPr/>
          <p:nvPr/>
        </p:nvSpPr>
        <p:spPr>
          <a:xfrm>
            <a:off x="1954993" y="1851670"/>
            <a:ext cx="204094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相信并佩服。</a:t>
            </a:r>
          </a:p>
        </p:txBody>
      </p:sp>
      <p:sp>
        <p:nvSpPr>
          <p:cNvPr id="4" name="矩形 3"/>
          <p:cNvSpPr/>
          <p:nvPr/>
        </p:nvSpPr>
        <p:spPr>
          <a:xfrm>
            <a:off x="1661543" y="2427734"/>
            <a:ext cx="420660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忍受（病痛或艰苦生活等）。</a:t>
            </a:r>
          </a:p>
        </p:txBody>
      </p:sp>
      <p:sp>
        <p:nvSpPr>
          <p:cNvPr id="5" name="矩形 4"/>
          <p:cNvSpPr/>
          <p:nvPr/>
        </p:nvSpPr>
        <p:spPr>
          <a:xfrm>
            <a:off x="1997688" y="3003798"/>
            <a:ext cx="142218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</a:rPr>
              <a:t>短时间。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91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95536" y="815231"/>
            <a:ext cx="532859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自由朗读课文，把握文章内容。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5576" y="1347614"/>
            <a:ext cx="3116064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要求: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声音洪亮、吐词清楚；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字音正确、停顿恰当；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做到抑扬顿挫。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 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215241"/>
            <a:ext cx="3638550" cy="2940685"/>
          </a:xfrm>
          <a:prstGeom prst="rect">
            <a:avLst/>
          </a:prstGeom>
        </p:spPr>
      </p:pic>
      <p:pic>
        <p:nvPicPr>
          <p:cNvPr id="2" name="6 散步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118720" y="78665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7544" y="599207"/>
            <a:ext cx="358775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根据课文内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容回答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5536" y="1059582"/>
            <a:ext cx="135636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时间：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地点：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人物：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起因：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经过：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结果：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75656" y="1162244"/>
            <a:ext cx="97970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初春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75656" y="1709981"/>
            <a:ext cx="979701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田野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59632" y="2242364"/>
            <a:ext cx="710513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“我”，“我”的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，“我”的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妻子和儿子。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31640" y="2818428"/>
            <a:ext cx="734481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发生了分歧：母亲要走大路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，“我”的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儿子要走小路。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15616" y="3406229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“我”决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定委屈儿子，走大路；母亲改变了主意，走小路。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94470" y="3939902"/>
            <a:ext cx="5969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“我们”一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家人向前走去，其乐融融。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91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3136" y="887239"/>
            <a:ext cx="620115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请用一句话概括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章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讲了一件什么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4104" y="1779662"/>
            <a:ext cx="591311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“我们” 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家祖孙三代在初春的田野上散步。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01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3528" y="555526"/>
            <a:ext cx="8280920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细读课文，分别用几个词语概括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出“我”、母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亲、妻子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、“我”的儿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别是什么样的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从哪些语句中看出来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987303" y="2139826"/>
            <a:ext cx="936625" cy="215900"/>
          </a:xfrm>
          <a:prstGeom prst="rightArrow">
            <a:avLst/>
          </a:prstGeom>
          <a:gradFill>
            <a:gsLst>
              <a:gs pos="59000">
                <a:srgbClr val="7B32B2">
                  <a:alpha val="77000"/>
                </a:srgbClr>
              </a:gs>
              <a:gs pos="100000">
                <a:srgbClr val="401A5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68281" y="1923668"/>
            <a:ext cx="3168015" cy="72009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孝顺、善良</a:t>
            </a:r>
          </a:p>
        </p:txBody>
      </p:sp>
      <p:sp>
        <p:nvSpPr>
          <p:cNvPr id="8" name="七边形 7"/>
          <p:cNvSpPr/>
          <p:nvPr/>
        </p:nvSpPr>
        <p:spPr>
          <a:xfrm>
            <a:off x="1845781" y="1923678"/>
            <a:ext cx="902970" cy="662940"/>
          </a:xfrm>
          <a:prstGeom prst="heptagon">
            <a:avLst/>
          </a:prstGeom>
          <a:solidFill>
            <a:srgbClr val="FFFF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</a:p>
        </p:txBody>
      </p:sp>
      <p:sp>
        <p:nvSpPr>
          <p:cNvPr id="14" name="文本框 8"/>
          <p:cNvSpPr txBox="1"/>
          <p:nvPr/>
        </p:nvSpPr>
        <p:spPr>
          <a:xfrm>
            <a:off x="530681" y="2715766"/>
            <a:ext cx="7785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母亲本不愿出来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的；……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就像我小时候很听她的话一样。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539552" y="3579862"/>
            <a:ext cx="77851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为母亲的身体着想，不把母亲当累赘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，要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母亲出来，在初春的好天气里运动运动，对老年人有好处。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01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8720" y="699542"/>
            <a:ext cx="737564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一霎时，我感到了责任的重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大，就像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领袖人物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严重关头时那样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我说：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走大路。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837" y="2139702"/>
            <a:ext cx="78066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当“我”的母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亲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和儿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子发生分歧的时候，决定委屈儿子，顺从老人家的想法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，走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大路。表现出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楷体_GB2312" panose="02010609030101010101" pitchFamily="49" charset="-122"/>
                <a:sym typeface="+mn-ea"/>
              </a:rPr>
              <a:t>“我”对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母亲的尊敬和孝顺。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01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右箭头 5"/>
          <p:cNvSpPr/>
          <p:nvPr/>
        </p:nvSpPr>
        <p:spPr>
          <a:xfrm>
            <a:off x="3312795" y="956945"/>
            <a:ext cx="936625" cy="215900"/>
          </a:xfrm>
          <a:prstGeom prst="rightArrow">
            <a:avLst/>
          </a:prstGeom>
          <a:gradFill>
            <a:gsLst>
              <a:gs pos="59000">
                <a:srgbClr val="7B32B2">
                  <a:alpha val="77000"/>
                </a:srgbClr>
              </a:gs>
              <a:gs pos="100000">
                <a:srgbClr val="401A5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06900" y="600710"/>
            <a:ext cx="2183765" cy="92837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善解人意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爱护小辈</a:t>
            </a:r>
          </a:p>
        </p:txBody>
      </p:sp>
      <p:sp>
        <p:nvSpPr>
          <p:cNvPr id="8" name="七边形 7"/>
          <p:cNvSpPr/>
          <p:nvPr/>
        </p:nvSpPr>
        <p:spPr>
          <a:xfrm>
            <a:off x="1824355" y="665480"/>
            <a:ext cx="1207770" cy="798195"/>
          </a:xfrm>
          <a:prstGeom prst="heptagon">
            <a:avLst/>
          </a:prstGeom>
          <a:solidFill>
            <a:srgbClr val="FFFF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0530" y="1803274"/>
            <a:ext cx="8113395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但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亲摸摸孙儿的小脑瓜，变了主意：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还是走小路吧！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7544" y="2907318"/>
            <a:ext cx="7929880" cy="14646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细节描写。母亲想让孙子高兴，也不想让儿子为难。反映了母亲对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孙子疼爱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，为儿子着想，是一位善解人意、和蔼可亲、呵护小辈的老人。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右箭头 5"/>
          <p:cNvSpPr/>
          <p:nvPr/>
        </p:nvSpPr>
        <p:spPr>
          <a:xfrm>
            <a:off x="3036104" y="1135519"/>
            <a:ext cx="936625" cy="215900"/>
          </a:xfrm>
          <a:prstGeom prst="rightArrow">
            <a:avLst/>
          </a:prstGeom>
          <a:gradFill>
            <a:gsLst>
              <a:gs pos="59000">
                <a:srgbClr val="7B32B2">
                  <a:alpha val="77000"/>
                </a:srgbClr>
              </a:gs>
              <a:gs pos="100000">
                <a:srgbClr val="401A5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30209" y="779284"/>
            <a:ext cx="2477135" cy="92837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温柔、贤惠</a:t>
            </a:r>
          </a:p>
        </p:txBody>
      </p:sp>
      <p:sp>
        <p:nvSpPr>
          <p:cNvPr id="8" name="七边形 7"/>
          <p:cNvSpPr/>
          <p:nvPr/>
        </p:nvSpPr>
        <p:spPr>
          <a:xfrm>
            <a:off x="1547664" y="844054"/>
            <a:ext cx="1207770" cy="798195"/>
          </a:xfrm>
          <a:prstGeom prst="heptagon">
            <a:avLst/>
          </a:prstGeom>
          <a:solidFill>
            <a:srgbClr val="FFFF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妻子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6870" y="1967359"/>
            <a:ext cx="5185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妻子呢，在外面，她总是听我的。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0349" y="2687439"/>
            <a:ext cx="7138035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尊重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自己的丈夫，为了这个家的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和谐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温暖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尽心尽力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grpSp>
        <p:nvGrpSpPr>
          <p:cNvPr id="9" name="组合 9">
            <a:extLst>
              <a:ext uri="{FF2B5EF4-FFF2-40B4-BE49-F238E27FC236}">
                <a16:creationId xmlns="" xmlns:a16="http://schemas.microsoft.com/office/drawing/2014/main" id="{419F5276-E446-45F9-AA50-96EBECBB98DA}"/>
              </a:ext>
            </a:extLst>
          </p:cNvPr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" name="文本框 6">
              <a:extLst>
                <a:ext uri="{FF2B5EF4-FFF2-40B4-BE49-F238E27FC236}">
                  <a16:creationId xmlns="" xmlns:a16="http://schemas.microsoft.com/office/drawing/2014/main" id="{C02CE01E-874B-40ED-B471-7315EB158B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="" xmlns:a16="http://schemas.microsoft.com/office/drawing/2014/main" id="{369FCDC4-96D3-4C76-9BB6-9CF1455286AC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F6DFCC35-96FA-423F-80E7-2EF6EF6821C5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右箭头 5"/>
          <p:cNvSpPr/>
          <p:nvPr/>
        </p:nvSpPr>
        <p:spPr>
          <a:xfrm>
            <a:off x="3105755" y="991503"/>
            <a:ext cx="936625" cy="215900"/>
          </a:xfrm>
          <a:prstGeom prst="rightArrow">
            <a:avLst/>
          </a:prstGeom>
          <a:gradFill>
            <a:gsLst>
              <a:gs pos="59000">
                <a:srgbClr val="7B32B2">
                  <a:alpha val="77000"/>
                </a:srgbClr>
              </a:gs>
              <a:gs pos="100000">
                <a:srgbClr val="401A5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55105" y="635268"/>
            <a:ext cx="2477135" cy="92837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天真、聪颖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乖巧、活泼</a:t>
            </a:r>
          </a:p>
        </p:txBody>
      </p:sp>
      <p:sp>
        <p:nvSpPr>
          <p:cNvPr id="8" name="七边形 7"/>
          <p:cNvSpPr/>
          <p:nvPr/>
        </p:nvSpPr>
        <p:spPr>
          <a:xfrm>
            <a:off x="1047750" y="590183"/>
            <a:ext cx="1913860" cy="901447"/>
          </a:xfrm>
          <a:prstGeom prst="heptagon">
            <a:avLst/>
          </a:prstGeom>
          <a:solidFill>
            <a:srgbClr val="FFFF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“我”的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儿子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2634" y="1660902"/>
            <a:ext cx="8865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我和母亲走在前面，我的妻子和儿子走在后面。小家伙突然叫起来：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前面也是妈妈和儿子，后面也是妈妈和儿子。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7584" y="2499742"/>
            <a:ext cx="52248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这句话表现出小家伙的天真、聪颖。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584" y="3102610"/>
            <a:ext cx="669674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我的儿子还小，他还习惯听从他高大的父亲。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我说：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走大路。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8130" y="3883025"/>
            <a:ext cx="8655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当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“我”做出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决定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后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他欣然接受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没有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点儿蛮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横无理的态度，非常乖巧。</a:t>
            </a:r>
          </a:p>
        </p:txBody>
      </p:sp>
      <p:grpSp>
        <p:nvGrpSpPr>
          <p:cNvPr id="11" name="组合 9">
            <a:extLst>
              <a:ext uri="{FF2B5EF4-FFF2-40B4-BE49-F238E27FC236}">
                <a16:creationId xmlns="" xmlns:a16="http://schemas.microsoft.com/office/drawing/2014/main" id="{437AB2BC-55A2-4BA3-93C3-921F7D2A2DD9}"/>
              </a:ext>
            </a:extLst>
          </p:cNvPr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" name="文本框 6">
              <a:extLst>
                <a:ext uri="{FF2B5EF4-FFF2-40B4-BE49-F238E27FC236}">
                  <a16:creationId xmlns="" xmlns:a16="http://schemas.microsoft.com/office/drawing/2014/main" id="{DA8A228C-B10A-4E56-97BE-586D0B3E3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="" xmlns:a16="http://schemas.microsoft.com/office/drawing/2014/main" id="{0E04ADA9-A269-4823-B10F-0481EC0C4D0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="" xmlns:a16="http://schemas.microsoft.com/office/drawing/2014/main" id="{3E29E84A-01C2-4CFA-B940-20BB9BC0C701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5" grpId="0"/>
      <p:bldP spid="9" grpId="0"/>
      <p:bldP spid="100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5" name="图片 2150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653647"/>
            <a:ext cx="4392488" cy="329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48"/>
          <p:cNvSpPr txBox="1"/>
          <p:nvPr/>
        </p:nvSpPr>
        <p:spPr>
          <a:xfrm>
            <a:off x="2195736" y="749175"/>
            <a:ext cx="389636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6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散 步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42" name="文本框 15"/>
          <p:cNvSpPr txBox="1">
            <a:spLocks noChangeArrowheads="1"/>
          </p:cNvSpPr>
          <p:nvPr/>
        </p:nvSpPr>
        <p:spPr bwMode="auto">
          <a:xfrm>
            <a:off x="7275513" y="4227513"/>
            <a:ext cx="12303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第一课时</a:t>
            </a:r>
            <a:endParaRPr lang="zh-CN" altLang="en-US" sz="20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3" name="文本框 14"/>
          <p:cNvSpPr txBox="1">
            <a:spLocks noChangeArrowheads="1"/>
          </p:cNvSpPr>
          <p:nvPr/>
        </p:nvSpPr>
        <p:spPr bwMode="auto">
          <a:xfrm>
            <a:off x="7275513" y="4619625"/>
            <a:ext cx="12303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第二课时</a:t>
            </a:r>
            <a:endParaRPr lang="zh-CN" altLang="en-US" sz="20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944" name="组合 1"/>
          <p:cNvGrpSpPr/>
          <p:nvPr/>
        </p:nvGrpSpPr>
        <p:grpSpPr bwMode="auto">
          <a:xfrm>
            <a:off x="58738" y="142875"/>
            <a:ext cx="1920875" cy="369888"/>
            <a:chOff x="58738" y="50800"/>
            <a:chExt cx="1920875" cy="369332"/>
          </a:xfrm>
        </p:grpSpPr>
        <p:sp>
          <p:nvSpPr>
            <p:cNvPr id="13" name="圆角矩形 12"/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39947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七年级语文上册</a:t>
              </a:r>
            </a:p>
          </p:txBody>
        </p:sp>
      </p:grp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72309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6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120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4243" y="507325"/>
            <a:ext cx="7822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从生活中常见的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这件小事上来看，这是一个怎样的家庭？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60" y="1851670"/>
            <a:ext cx="78232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这是一个互敬互爱、温馨幸福、融洽和谐、尊老爱幼的家庭。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第二课时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99592" y="1332513"/>
            <a:ext cx="74688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上节课，我们一起梳理了课文内容，分析了人物形象，这节课让我们再次走进课文，体味一下作者笔下的语言有什么特点。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0601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7" name="圆角矩形 1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19113"/>
            <a:ext cx="7416824" cy="392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1635124"/>
            <a:ext cx="1102377" cy="261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2267744" y="987574"/>
            <a:ext cx="61206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散步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语言平易朴实，然而内涵丰富，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耐人寻味。大声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朗读课文，画出你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认为写得好的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句子，说说好在哪里。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A96A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4454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24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39552" y="869869"/>
            <a:ext cx="783971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这南方的初春的田野！大块儿小块儿的新绿随意地铺着，有的浓，有的淡；树枝上的嫩芽儿也密了；田里的冬水也咕咕地起着水泡儿。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8482" y="2693407"/>
            <a:ext cx="8341990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    景物描写，展现了春天的气息、生命的呼唤，写得富有诗意，读后使人似乎闻到了乡间田野泥土的芬芳，表现出勃勃的生机，同时也衬托了一家人散步时祥和、欢乐的心情。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723078" y="869869"/>
            <a:ext cx="648072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8942" y="1373925"/>
            <a:ext cx="936104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78462" y="1805973"/>
            <a:ext cx="688295" cy="477745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3" name="组合 9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1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11349" y="2771694"/>
            <a:ext cx="7908925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充满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情画意的田园风光，点明了走小路的原因，同时渲染了一种和谐美好的氛围。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7544" y="1083389"/>
            <a:ext cx="792543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她的眼睛顺小路望过去：那里有金色的菜花、两行整齐的桑树，尽头一口水波粼粼的鱼塘。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60032" y="1635646"/>
            <a:ext cx="331236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3357" y="2211710"/>
            <a:ext cx="5284787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4"/>
          <p:cNvGrpSpPr>
            <a:grpSpLocks/>
          </p:cNvGrpSpPr>
          <p:nvPr/>
        </p:nvGrpSpPr>
        <p:grpSpPr bwMode="auto">
          <a:xfrm>
            <a:off x="611560" y="735137"/>
            <a:ext cx="7864475" cy="3708821"/>
            <a:chOff x="450850" y="660800"/>
            <a:chExt cx="7865566" cy="3063078"/>
          </a:xfrm>
        </p:grpSpPr>
        <p:pic>
          <p:nvPicPr>
            <p:cNvPr id="11" name="一个圆顶角并剪去另一个顶角的矩形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2651" y="698890"/>
              <a:ext cx="8776917" cy="3656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>
              <a:extLst/>
            </p:cNvPr>
            <p:cNvSpPr/>
            <p:nvPr/>
          </p:nvSpPr>
          <p:spPr>
            <a:xfrm>
              <a:off x="561990" y="660800"/>
              <a:ext cx="2518124" cy="644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grpSp>
        <p:nvGrpSpPr>
          <p:cNvPr id="61443" name="组合 9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1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7624" y="1515334"/>
            <a:ext cx="2505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景物描写的作用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568" y="1995686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一、交代故事发生的时间、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地点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场景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，揭示作品的时代背景。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二、渲染环境气氛，烘托人物心情。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三、展示人物性格，人物周围的环境，能够展示一个人的身份、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气质、个性等。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四、借景抒情，情景交融，抒发自己的感情。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五、奠定感情基调，为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下文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铺垫。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六、酝酿诗情画意，深化作品主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题。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3" name="组 1"/>
          <p:cNvGrpSpPr>
            <a:grpSpLocks/>
          </p:cNvGrpSpPr>
          <p:nvPr/>
        </p:nvGrpSpPr>
        <p:grpSpPr bwMode="auto">
          <a:xfrm>
            <a:off x="830089" y="843558"/>
            <a:ext cx="2517775" cy="601663"/>
            <a:chOff x="7647436" y="3815009"/>
            <a:chExt cx="2515853" cy="601051"/>
          </a:xfrm>
        </p:grpSpPr>
        <p:sp>
          <p:nvSpPr>
            <p:cNvPr id="16" name="文本框 30"/>
            <p:cNvSpPr txBox="1">
              <a:spLocks noChangeArrowheads="1"/>
            </p:cNvSpPr>
            <p:nvPr/>
          </p:nvSpPr>
          <p:spPr bwMode="auto">
            <a:xfrm>
              <a:off x="8613224" y="3885580"/>
              <a:ext cx="1550065" cy="45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方法指导</a:t>
              </a:r>
            </a:p>
          </p:txBody>
        </p:sp>
        <p:pic>
          <p:nvPicPr>
            <p:cNvPr id="17" name="图片 9" descr="book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46520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我的母亲又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过了一个严冬。</a:t>
            </a:r>
          </a:p>
        </p:txBody>
      </p:sp>
      <p:grpSp>
        <p:nvGrpSpPr>
          <p:cNvPr id="3" name="组合 9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83568" y="2283718"/>
            <a:ext cx="7560840" cy="16677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宋体" pitchFamily="2" charset="-122"/>
                <a:cs typeface="Times New Roman"/>
              </a:rPr>
              <a:t>    </a:t>
            </a:r>
            <a:r>
              <a:rPr lang="zh-CN" altLang="zh-CN" sz="2400" b="1" kern="100" dirty="0" smtClean="0">
                <a:solidFill>
                  <a:srgbClr val="0000FF"/>
                </a:solidFill>
                <a:latin typeface="宋体" pitchFamily="2" charset="-122"/>
                <a:cs typeface="Times New Roman"/>
              </a:rPr>
              <a:t>“熬”</a:t>
            </a:r>
            <a:r>
              <a:rPr lang="zh-CN" altLang="zh-CN" sz="2400" b="1" kern="100" dirty="0">
                <a:solidFill>
                  <a:srgbClr val="0000FF"/>
                </a:solidFill>
                <a:latin typeface="宋体" pitchFamily="2" charset="-122"/>
                <a:cs typeface="Times New Roman"/>
              </a:rPr>
              <a:t>字写出了母亲忍受痛苦度过严冬的情景，说明母亲度过这个冬天很不容易。同时也能反映出“我”为母亲最终安然无恙而庆幸的心情。</a:t>
            </a:r>
            <a:endParaRPr lang="zh-CN" altLang="zh-CN" sz="2400" b="1" kern="100" dirty="0">
              <a:effectLst/>
              <a:latin typeface="宋体" pitchFamily="2" charset="-122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31940" y="1419622"/>
            <a:ext cx="468052" cy="64081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3849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3" name="组合 9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1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0506" y="2251437"/>
            <a:ext cx="823595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因为一切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取决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于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我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”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。文章告诉我们：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我的母亲老了，她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早已习惯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听从她强壮的儿子；我的儿子还小，他还习惯听从他高大的父亲；妻子呢，在外面，她总是听我的。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”“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我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”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正好处在中间，上有老、下有小，如果一旦抉择错误，就会伤害家中成员的感情，破坏家庭和睦，破坏家中这份浓浓的</a:t>
            </a:r>
            <a:r>
              <a:rPr kumimoji="0" lang="zh-CN" altLang="en-US" sz="20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亲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情。所以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我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”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</a:rPr>
              <a:t>感到中年人的责任重大。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6024" y="645631"/>
            <a:ext cx="8676456" cy="990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一霎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，我感到了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责任的重大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，就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领袖人物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严重关头时那样。</a:t>
            </a:r>
          </a:p>
        </p:txBody>
      </p:sp>
      <p:sp>
        <p:nvSpPr>
          <p:cNvPr id="2" name="矩形 1"/>
          <p:cNvSpPr/>
          <p:nvPr/>
        </p:nvSpPr>
        <p:spPr>
          <a:xfrm>
            <a:off x="2123728" y="1593751"/>
            <a:ext cx="4464496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4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为什么会感到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责任的重大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_GB2312" panose="02010609030101010101" pitchFamily="49" charset="-122"/>
                <a:sym typeface="+mn-ea"/>
              </a:rPr>
              <a:t>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5" name="组合 14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45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655" y="1566545"/>
            <a:ext cx="8247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“慢慢地”“稳稳地”表现了“我”和妻子对老人的尊敬，对孩子的爱护。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5536" y="661685"/>
            <a:ext cx="8208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5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但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我和妻子都是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慢慢地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，稳稳地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，走得很仔细，</a:t>
            </a:r>
            <a:r>
              <a:rPr kumimoji="0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好像我背上的同她背上的加起来，就是整个世界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528" y="2423666"/>
            <a:ext cx="85551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画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线句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则点明了文章的主旨。文中的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和妻子代表着中年人，上有老，下有小，既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要赡养老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人，又要抚养孩子，肩负着承前启后的大任。母亲给我们以生命，而儿子又是这生命的延续。我们把母亲和儿子背在背上前行，正是背负着完整的生命世界。因为整个世界也就是由老年人、中年人、孩子组成。一个家庭是这样，一个民族乃至全世界又何尝不是这样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7" name="圆角矩形 1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44" y="771550"/>
            <a:ext cx="6946900" cy="310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1707654"/>
            <a:ext cx="1029848" cy="24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2436142" y="1131590"/>
            <a:ext cx="5761038" cy="194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A96A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文中多处运用了对称的句子，找一找，画出这些句子，说说这样写的好处。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A96A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1370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0968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第一课时</a:t>
              </a:r>
            </a:p>
          </p:txBody>
        </p:sp>
      </p:grpSp>
      <p:grpSp>
        <p:nvGrpSpPr>
          <p:cNvPr id="40962" name="组合 11"/>
          <p:cNvGrpSpPr/>
          <p:nvPr/>
        </p:nvGrpSpPr>
        <p:grpSpPr bwMode="auto">
          <a:xfrm>
            <a:off x="0" y="555625"/>
            <a:ext cx="2051050" cy="523875"/>
            <a:chOff x="0" y="-63"/>
            <a:chExt cx="3231" cy="824"/>
          </a:xfrm>
        </p:grpSpPr>
        <p:sp>
          <p:nvSpPr>
            <p:cNvPr id="409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学习目标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0963" name="文本框 1"/>
          <p:cNvSpPr txBox="1">
            <a:spLocks noChangeArrowheads="1"/>
          </p:cNvSpPr>
          <p:nvPr/>
        </p:nvSpPr>
        <p:spPr bwMode="auto">
          <a:xfrm>
            <a:off x="430213" y="1265238"/>
            <a:ext cx="8335962" cy="2616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    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整体感知课文内容，理解人物性格，体会文章主题。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（重点）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   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学习以小见大、结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深化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主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题的写作方法；领悟本文用细节描写表现人物感情的方法。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（难点）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    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培养尊老爱幼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、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珍惜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情、珍爱生命的情感。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charset="-122"/>
                <a:sym typeface="+mn-ea"/>
              </a:rPr>
              <a:t>（重点）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83518"/>
            <a:ext cx="820891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例句：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我的母亲老了，她早已习惯听从她强壮的儿子；我的儿子还小，他还习惯听从他高大的父亲；妻子呢，在外面，她总是听我的。</a:t>
            </a:r>
          </a:p>
        </p:txBody>
      </p:sp>
      <p:grpSp>
        <p:nvGrpSpPr>
          <p:cNvPr id="3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9552" y="300379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我和母亲走在前面，我的妻子和儿子走在后面。</a:t>
            </a:r>
          </a:p>
        </p:txBody>
      </p:sp>
      <p:sp>
        <p:nvSpPr>
          <p:cNvPr id="8" name="矩形 7"/>
          <p:cNvSpPr/>
          <p:nvPr/>
        </p:nvSpPr>
        <p:spPr>
          <a:xfrm>
            <a:off x="539552" y="242773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她现在很听我的话，就像我小时候很听她的话一样。</a:t>
            </a:r>
          </a:p>
        </p:txBody>
      </p:sp>
      <p:sp>
        <p:nvSpPr>
          <p:cNvPr id="9" name="矩形 8"/>
          <p:cNvSpPr/>
          <p:nvPr/>
        </p:nvSpPr>
        <p:spPr>
          <a:xfrm>
            <a:off x="539552" y="3579862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前面也是妈妈和儿子，后面也是妈妈和儿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子！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1952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6320" y="699542"/>
            <a:ext cx="762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亲要走大路，大路平顺；我的儿子要走小路，小路有意思。    </a:t>
            </a:r>
          </a:p>
        </p:txBody>
      </p:sp>
      <p:grpSp>
        <p:nvGrpSpPr>
          <p:cNvPr id="6" name="组合 14">
            <a:extLst>
              <a:ext uri="{FF2B5EF4-FFF2-40B4-BE49-F238E27FC236}">
                <a16:creationId xmlns="" xmlns:a16="http://schemas.microsoft.com/office/drawing/2014/main" id="{764D7A45-C92C-4DD9-92E3-115A54244A36}"/>
              </a:ext>
            </a:extLst>
          </p:cNvPr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4E27E488-3FB7-48E9-BA4F-A3D7C47620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8" name="直线连接符 9">
              <a:extLst>
                <a:ext uri="{FF2B5EF4-FFF2-40B4-BE49-F238E27FC236}">
                  <a16:creationId xmlns="" xmlns:a16="http://schemas.microsoft.com/office/drawing/2014/main" id="{527FE7B1-3C7C-4331-AEFB-1E612252A14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CCE15CF7-317E-4BB1-BE58-FFC92D62D4F9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文本框 1"/>
          <p:cNvSpPr txBox="1"/>
          <p:nvPr/>
        </p:nvSpPr>
        <p:spPr>
          <a:xfrm>
            <a:off x="755576" y="2739573"/>
            <a:ext cx="762280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6.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我的母亲虽然高大，然而很瘦，自然不算重；儿子虽然很胖，毕竟幼小，自然也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轻。</a:t>
            </a:r>
          </a:p>
        </p:txBody>
      </p:sp>
      <p:sp>
        <p:nvSpPr>
          <p:cNvPr id="3" name="矩形 2"/>
          <p:cNvSpPr/>
          <p:nvPr/>
        </p:nvSpPr>
        <p:spPr>
          <a:xfrm>
            <a:off x="761340" y="177966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我蹲下来，背起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了我的母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亲，妻子也蹲下来，背起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了我们的儿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395536" y="3961968"/>
            <a:ext cx="8556416" cy="5539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作用：语言精美，两两对称，整齐和谐，互相映衬，富有情趣。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3" grpId="0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771550"/>
            <a:ext cx="7455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说一说：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通过文中散步这件事，你悟出了什么道理？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4" name="组合 14">
            <a:extLst>
              <a:ext uri="{FF2B5EF4-FFF2-40B4-BE49-F238E27FC236}">
                <a16:creationId xmlns="" xmlns:a16="http://schemas.microsoft.com/office/drawing/2014/main" id="{46A56302-7471-4AD5-A465-D555F7ED58D3}"/>
              </a:ext>
            </a:extLst>
          </p:cNvPr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>
              <a:extLst>
                <a:ext uri="{FF2B5EF4-FFF2-40B4-BE49-F238E27FC236}">
                  <a16:creationId xmlns="" xmlns:a16="http://schemas.microsoft.com/office/drawing/2014/main" id="{235B4AA0-A89A-42EE-A090-10C2C77E42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94D987AC-4D0F-4AF3-B121-F772EFF5D1DE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6333B175-E0B7-40A9-B952-35AA841F42C3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8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1707653"/>
            <a:ext cx="957840" cy="227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"/>
          <p:cNvSpPr txBox="1"/>
          <p:nvPr/>
        </p:nvSpPr>
        <p:spPr>
          <a:xfrm>
            <a:off x="2431906" y="1419622"/>
            <a:ext cx="5524470" cy="263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一家人互敬互爱、互相谦让；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儿女对父母孝心的可贵；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中年人在家庭中的特殊身份与担当；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对生命的感慨；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“人生无处不在选择”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……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2411760" y="3939902"/>
            <a:ext cx="4553069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亲情、爱、责任、生命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</a:rPr>
              <a:t>……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1"/>
          <p:cNvGrpSpPr/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6554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概括主题</a:t>
              </a:r>
            </a:p>
          </p:txBody>
        </p:sp>
      </p:grpSp>
      <p:grpSp>
        <p:nvGrpSpPr>
          <p:cNvPr id="65538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655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5539" name="文本框 1"/>
          <p:cNvSpPr txBox="1">
            <a:spLocks noChangeArrowheads="1"/>
          </p:cNvSpPr>
          <p:nvPr/>
        </p:nvSpPr>
        <p:spPr bwMode="auto">
          <a:xfrm>
            <a:off x="769938" y="1450975"/>
            <a:ext cx="7648575" cy="2456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本文主要讲了祖孙三代一家四口人初春在田野散步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的事情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pitchFamily="49" charset="-122"/>
                <a:sym typeface="+mn-ea"/>
              </a:rPr>
              <a:t>，生动地展示了这一家人互敬互爱、和睦相处的深厚感情和生活情趣，体现了中华民族尊老爱幼的传统美德。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组合 2"/>
          <p:cNvGrpSpPr/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6657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学后感悟</a:t>
              </a:r>
            </a:p>
          </p:txBody>
        </p:sp>
      </p:grpSp>
      <p:grpSp>
        <p:nvGrpSpPr>
          <p:cNvPr id="66562" name="组合 13"/>
          <p:cNvGrpSpPr/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665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4338" y="1417638"/>
            <a:ext cx="8348662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感悟一：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人生中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，父母的关心和爱护是最博大无私的，父母的养育之恩是永远也诉说不完的：吮吸着母亲的乳汁离开襁褓，揪着父母的心迈出人生的第一步，在甜甜的儿歌中酣然入睡，在无微不至的关怀中茁壮成长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对这比天高、比地厚的恩情，我们体会到了多少？我们又报答了多少？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2"/>
          <p:cNvSpPr txBox="1">
            <a:spLocks noChangeArrowheads="1"/>
          </p:cNvSpPr>
          <p:nvPr/>
        </p:nvSpPr>
        <p:spPr bwMode="auto">
          <a:xfrm>
            <a:off x="539750" y="987425"/>
            <a:ext cx="8137525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感悟二：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是一篇秀美隽永、意蕴丰富的精美散文，读完这篇文章，有如完成了一次在由亲情、人性、责任构筑的轨道上的愉悦而高尚的旅行，接受了一次道德的洗礼。</a:t>
            </a:r>
          </a:p>
        </p:txBody>
      </p:sp>
      <p:grpSp>
        <p:nvGrpSpPr>
          <p:cNvPr id="3" name="组合 13">
            <a:extLst>
              <a:ext uri="{FF2B5EF4-FFF2-40B4-BE49-F238E27FC236}">
                <a16:creationId xmlns="" xmlns:a16="http://schemas.microsoft.com/office/drawing/2014/main" id="{BC72CB28-6342-4B20-9EA4-9AB4F3AE0415}"/>
              </a:ext>
            </a:extLst>
          </p:cNvPr>
          <p:cNvGrpSpPr/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4" name="文本框 6">
              <a:extLst>
                <a:ext uri="{FF2B5EF4-FFF2-40B4-BE49-F238E27FC236}">
                  <a16:creationId xmlns="" xmlns:a16="http://schemas.microsoft.com/office/drawing/2014/main" id="{94448D29-BB07-4746-B0ED-53E945595D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0567FC6D-B68A-45C8-85E2-4EC74EA620E6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E20DCBA2-7D63-4BD2-92B9-7DD17EA7182E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09" name="组合 8"/>
          <p:cNvGrpSpPr/>
          <p:nvPr/>
        </p:nvGrpSpPr>
        <p:grpSpPr bwMode="auto">
          <a:xfrm>
            <a:off x="34925" y="31650"/>
            <a:ext cx="2008188" cy="523876"/>
            <a:chOff x="70" y="-63"/>
            <a:chExt cx="3161" cy="824"/>
          </a:xfrm>
        </p:grpSpPr>
        <p:sp>
          <p:nvSpPr>
            <p:cNvPr id="686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1042988" y="842963"/>
            <a:ext cx="47799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选取平凡小事，以小见大立意。</a:t>
            </a:r>
          </a:p>
        </p:txBody>
      </p:sp>
      <p:sp>
        <p:nvSpPr>
          <p:cNvPr id="67591" name="文本框 1"/>
          <p:cNvSpPr txBox="1">
            <a:spLocks noChangeArrowheads="1"/>
          </p:cNvSpPr>
          <p:nvPr/>
        </p:nvSpPr>
        <p:spPr bwMode="auto">
          <a:xfrm>
            <a:off x="395288" y="1276350"/>
            <a:ext cx="8291512" cy="3637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选取日常生活中看似平常的题材，来表现具有深刻社会意义的主题，这种写法就是以小见大立意法。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写祖孙三代人在一起散步的平凡小事，表现出一家人之间的互敬互爱，体现了中华民族的传统美德。作者选取“散步”这一生活侧面，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表现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人类社会的繁衍、发展具有重要意义的道德、情感，用的是“以小见大”的写法。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06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60190" y="699542"/>
            <a:ext cx="47799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❷语言朴素亲切，却又精心营构。</a:t>
            </a:r>
          </a:p>
        </p:txBody>
      </p:sp>
      <p:sp>
        <p:nvSpPr>
          <p:cNvPr id="68615" name="文本框 2"/>
          <p:cNvSpPr txBox="1">
            <a:spLocks noChangeArrowheads="1"/>
          </p:cNvSpPr>
          <p:nvPr/>
        </p:nvSpPr>
        <p:spPr bwMode="auto">
          <a:xfrm>
            <a:off x="539750" y="1261517"/>
            <a:ext cx="8183563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57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除了两处景物描写，本文没有多少形容词和细致描摹，多用短句，仿佛拉家常；但若干语句简约而耐人咀嚼。例如第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段：“母亲本不愿出来的；她老了，身体不好，走远一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点儿就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觉得累。我说，正因为如此，才应该多走走。母亲信服地点点头，便去拿外套。”这几个短句，把母子二人的情态充分显现出来，母亲的老迈、顺从，儿子的诚恳、孝顺，跃然纸上。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16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6808" name="文本框 2"/>
          <p:cNvSpPr txBox="1">
            <a:spLocks noChangeArrowheads="1"/>
          </p:cNvSpPr>
          <p:nvPr/>
        </p:nvSpPr>
        <p:spPr bwMode="auto">
          <a:xfrm>
            <a:off x="420687" y="915988"/>
            <a:ext cx="8471793" cy="288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本文语言的另一特点，表现在多用对称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句与回环句上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例如：“她现在很听我的话，就像我小时候很听她的话一样。”这个句子把母子关系回溯到几十年前，幼童的柔弱乖顺、老人的孤弱依赖、生命的轮回之感尽在其中，令人读来不能不为之动容。本文的语言，还有大词小用中见幽默的特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727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板书设计</a:t>
              </a: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065463" y="1725613"/>
            <a:ext cx="3533775" cy="151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散步原因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田野春色及散步乐趣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产生分歧，共同解决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774950" y="2020888"/>
            <a:ext cx="284163" cy="1174750"/>
          </a:xfrm>
          <a:prstGeom prst="leftBrace">
            <a:avLst>
              <a:gd name="adj1" fmla="val 2947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766888" y="2347913"/>
            <a:ext cx="13827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叙述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766888" y="1316038"/>
            <a:ext cx="50514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总起：交代事件、地点、人物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1527175" y="1579563"/>
            <a:ext cx="293688" cy="2065337"/>
          </a:xfrm>
          <a:prstGeom prst="leftBrace">
            <a:avLst>
              <a:gd name="adj1" fmla="val 4813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07988" y="2362200"/>
            <a:ext cx="10096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散步</a:t>
            </a:r>
          </a:p>
        </p:txBody>
      </p:sp>
      <p:sp>
        <p:nvSpPr>
          <p:cNvPr id="4" name="右大括号 3"/>
          <p:cNvSpPr/>
          <p:nvPr/>
        </p:nvSpPr>
        <p:spPr>
          <a:xfrm>
            <a:off x="6677025" y="1598613"/>
            <a:ext cx="258763" cy="2017712"/>
          </a:xfrm>
          <a:prstGeom prst="rightBrace">
            <a:avLst>
              <a:gd name="adj1" fmla="val 35570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980238" y="1981200"/>
            <a:ext cx="1916112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尊老爱幼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互敬互爱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1766888" y="3414713"/>
            <a:ext cx="47450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结尾：深化主题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4" grpId="0"/>
      <p:bldP spid="16" grpId="0"/>
      <p:bldP spid="19" grpId="0" animBg="1"/>
      <p:bldP spid="4" grpId="0" animBg="1"/>
      <p:bldP spid="2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1"/>
          <p:cNvGrpSpPr/>
          <p:nvPr/>
        </p:nvGrpSpPr>
        <p:grpSpPr bwMode="auto">
          <a:xfrm>
            <a:off x="3471863" y="488970"/>
            <a:ext cx="1743075" cy="642620"/>
            <a:chOff x="3333750" y="598488"/>
            <a:chExt cx="1743075" cy="642620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199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作者介绍</a:t>
              </a:r>
            </a:p>
          </p:txBody>
        </p:sp>
      </p:grpSp>
      <p:grpSp>
        <p:nvGrpSpPr>
          <p:cNvPr id="41986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419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1987" name="文本框 100"/>
          <p:cNvSpPr txBox="1">
            <a:spLocks noChangeArrowheads="1"/>
          </p:cNvSpPr>
          <p:nvPr/>
        </p:nvSpPr>
        <p:spPr bwMode="auto">
          <a:xfrm>
            <a:off x="471537" y="1131590"/>
            <a:ext cx="5756647" cy="28253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莫怀戚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1951-2014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），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重庆人，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。笔名周平安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、章大明。1982年毕业于四川大学中文系。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曾任教于重庆师范学院中文系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kumimoji="0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著有小说集</a:t>
            </a:r>
            <a:r>
              <a:rPr kumimoji="0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《诗礼人家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（曾获四川文学奖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大律师现实录》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长篇小说《经典关系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透支时代</a:t>
            </a: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447774"/>
            <a:ext cx="2324100" cy="2924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37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3730" name="Rectangle 6"/>
          <p:cNvSpPr>
            <a:spLocks noChangeArrowheads="1"/>
          </p:cNvSpPr>
          <p:nvPr/>
        </p:nvSpPr>
        <p:spPr bwMode="auto">
          <a:xfrm>
            <a:off x="826790" y="1334254"/>
            <a:ext cx="6913562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āo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日子         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sàn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步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歧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            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pù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垫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波光粼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粼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lín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       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chāi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卸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sàn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后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bèi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5508030" y="691143"/>
            <a:ext cx="7921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楷体_GB2312" panose="02010609030101010101" pitchFamily="49" charset="-122"/>
                <a:cs typeface="+mn-cs"/>
              </a:rPr>
              <a:t>C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627534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下列加横线字注音全对的一组是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     )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4"/>
          <p:cNvSpPr>
            <a:spLocks noChangeArrowheads="1"/>
          </p:cNvSpPr>
          <p:nvPr/>
        </p:nvSpPr>
        <p:spPr bwMode="auto">
          <a:xfrm>
            <a:off x="467544" y="1131590"/>
            <a:ext cx="8434388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这南方的初春的田野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大块儿小块儿的新绿随意地铺着。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田里的冬水也汩汩地起着水泡儿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后来发生了分歧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我的母亲要走大路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大路平顺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我的儿子要走小路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小路有意思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我想拆散一家人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分成两路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各得其所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终不愿意。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5508104" y="627534"/>
            <a:ext cx="7921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楷体_GB2312" panose="02010609030101010101" pitchFamily="49" charset="-122"/>
                <a:cs typeface="+mn-cs"/>
              </a:rPr>
              <a:t>B</a:t>
            </a:r>
          </a:p>
        </p:txBody>
      </p:sp>
      <p:grpSp>
        <p:nvGrpSpPr>
          <p:cNvPr id="5" name="组合 15">
            <a:extLst>
              <a:ext uri="{FF2B5EF4-FFF2-40B4-BE49-F238E27FC236}">
                <a16:creationId xmlns="" xmlns:a16="http://schemas.microsoft.com/office/drawing/2014/main" id="{CB927718-12AC-4DA6-BEEE-E9840E0C68F7}"/>
              </a:ext>
            </a:extLst>
          </p:cNvPr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" name="文本框 6">
              <a:extLst>
                <a:ext uri="{FF2B5EF4-FFF2-40B4-BE49-F238E27FC236}">
                  <a16:creationId xmlns="" xmlns:a16="http://schemas.microsoft.com/office/drawing/2014/main" id="{929B59B6-0272-4C75-A58B-4090A377C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1E62AFD5-58F1-48F7-B33F-E34C2F1F354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5CCB669B-BC17-4CE1-9F95-C9CB5C9C336A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699542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下列各语句中有错别字的一项是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     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4"/>
          <p:cNvSpPr>
            <a:spLocks noChangeArrowheads="1"/>
          </p:cNvSpPr>
          <p:nvPr/>
        </p:nvSpPr>
        <p:spPr bwMode="auto">
          <a:xfrm>
            <a:off x="782606" y="1362671"/>
            <a:ext cx="7770076" cy="2456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她现在很听我的话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就像我小时候很听她的话一样。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山这边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梯田里的庄稼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像绿海里卷来的一道道浪头。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像这样的事情还很多。</a:t>
            </a: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好像我背上的同她背上的加起来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就是整个世界。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5240314" y="843558"/>
            <a:ext cx="79216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楷体_GB2312" panose="02010609030101010101" pitchFamily="49" charset="-122"/>
                <a:cs typeface="+mn-cs"/>
              </a:rPr>
              <a:t>B</a:t>
            </a:r>
          </a:p>
        </p:txBody>
      </p:sp>
      <p:grpSp>
        <p:nvGrpSpPr>
          <p:cNvPr id="4" name="组合 15">
            <a:extLst>
              <a:ext uri="{FF2B5EF4-FFF2-40B4-BE49-F238E27FC236}">
                <a16:creationId xmlns="" xmlns:a16="http://schemas.microsoft.com/office/drawing/2014/main" id="{486DD594-B4E3-4219-BF93-77F3C9DDF892}"/>
              </a:ext>
            </a:extLst>
          </p:cNvPr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>
              <a:extLst>
                <a:ext uri="{FF2B5EF4-FFF2-40B4-BE49-F238E27FC236}">
                  <a16:creationId xmlns="" xmlns:a16="http://schemas.microsoft.com/office/drawing/2014/main" id="{14007781-60B2-44B0-A14F-EE9566AA77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28364628-24F1-41F3-B18A-24EF8A88CF26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09848730-6CBC-4C1E-BA77-9E37AC62F5F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11560" y="858615"/>
            <a:ext cx="7653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下列句子是比喻句的一项是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      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323528" y="1239945"/>
            <a:ext cx="7848600" cy="35640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）母亲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（相信并佩服）地点点头。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）我想拆散一家人，分成两路，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（每一个人或事物都得到合适的安顿），终不愿意。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）后来发生了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（思想、意见、记载等不一致，有差别）：我的母亲要走大路，大路平顺；我的儿子要走小路，小路有意思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</a:p>
        </p:txBody>
      </p:sp>
      <p:sp>
        <p:nvSpPr>
          <p:cNvPr id="76803" name="Rectangle 15"/>
          <p:cNvSpPr>
            <a:spLocks noChangeArrowheads="1"/>
          </p:cNvSpPr>
          <p:nvPr/>
        </p:nvSpPr>
        <p:spPr bwMode="auto">
          <a:xfrm>
            <a:off x="1907704" y="1275606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信服</a:t>
            </a:r>
          </a:p>
        </p:txBody>
      </p:sp>
      <p:sp>
        <p:nvSpPr>
          <p:cNvPr id="76804" name="Rectangle 15"/>
          <p:cNvSpPr>
            <a:spLocks noChangeArrowheads="1"/>
          </p:cNvSpPr>
          <p:nvPr/>
        </p:nvSpPr>
        <p:spPr bwMode="auto">
          <a:xfrm>
            <a:off x="2987824" y="319467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分歧</a:t>
            </a:r>
          </a:p>
        </p:txBody>
      </p:sp>
      <p:sp>
        <p:nvSpPr>
          <p:cNvPr id="76805" name="Rectangle 15"/>
          <p:cNvSpPr>
            <a:spLocks noChangeArrowheads="1"/>
          </p:cNvSpPr>
          <p:nvPr/>
        </p:nvSpPr>
        <p:spPr bwMode="auto">
          <a:xfrm>
            <a:off x="5292080" y="1970534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各得其所</a:t>
            </a:r>
          </a:p>
        </p:txBody>
      </p:sp>
      <p:grpSp>
        <p:nvGrpSpPr>
          <p:cNvPr id="6" name="组合 15">
            <a:extLst>
              <a:ext uri="{FF2B5EF4-FFF2-40B4-BE49-F238E27FC236}">
                <a16:creationId xmlns="" xmlns:a16="http://schemas.microsoft.com/office/drawing/2014/main" id="{FEEA5381-D5C7-401F-9B64-F2FF2509157F}"/>
              </a:ext>
            </a:extLst>
          </p:cNvPr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6770B974-84B9-4DCF-B661-C75A3675D7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8" name="直线连接符 9">
              <a:extLst>
                <a:ext uri="{FF2B5EF4-FFF2-40B4-BE49-F238E27FC236}">
                  <a16:creationId xmlns="" xmlns:a16="http://schemas.microsoft.com/office/drawing/2014/main" id="{C7FE3672-29D1-4C2B-898D-0EC237F1CEC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15A1D7C6-DD80-4619-8594-E259316261B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552" y="627534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请你用文中的一个词语替代括号中的内容。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11"/>
          <p:cNvSpPr txBox="1">
            <a:spLocks noChangeArrowheads="1"/>
          </p:cNvSpPr>
          <p:nvPr/>
        </p:nvSpPr>
        <p:spPr bwMode="auto">
          <a:xfrm>
            <a:off x="580926" y="2139702"/>
            <a:ext cx="7807498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黄香孝敬父亲。夏天酷热，他便用扇子扇凉父亲的枕席再请父亲睡觉；冬天寒冷，他就用自己的身体把被褥暖好再请父亲休息。</a:t>
            </a:r>
          </a:p>
        </p:txBody>
      </p:sp>
      <p:grpSp>
        <p:nvGrpSpPr>
          <p:cNvPr id="77830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78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7832" name="Rectangle 13"/>
          <p:cNvSpPr>
            <a:spLocks noChangeArrowheads="1"/>
          </p:cNvSpPr>
          <p:nvPr/>
        </p:nvSpPr>
        <p:spPr bwMode="auto">
          <a:xfrm>
            <a:off x="3036243" y="1604963"/>
            <a:ext cx="20313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黄香扇枕温衾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03848" y="709439"/>
            <a:ext cx="1743075" cy="638175"/>
            <a:chOff x="3348038" y="339725"/>
            <a:chExt cx="1743075" cy="638175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16450" y="4572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211638" y="4635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92538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82963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77834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638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传统文化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04989" y="493415"/>
            <a:ext cx="1743075" cy="638175"/>
            <a:chOff x="3348038" y="339725"/>
            <a:chExt cx="1743075" cy="638175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16450" y="4572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11638" y="4635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792538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382963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638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传统文化</a:t>
              </a:r>
            </a:p>
          </p:txBody>
        </p:sp>
      </p:grp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83568" y="1851670"/>
            <a:ext cx="7920880" cy="249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王祥生母早丧，继母朱氏多次在他父亲面前说他的坏话，使他失去父爱。继母患病，很想吃鱼。适值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天寒地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冻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河里结冰无法捕鱼。王祥不计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解开衣服卧在冰上意图用自己的血肉之躯融化冰块。不久，冰忽然自行融化，跃出两条鲤鱼。继母食后，病愈。</a:t>
            </a: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231944" y="1317997"/>
            <a:ext cx="20409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王祥卧冰求鲤</a:t>
            </a:r>
          </a:p>
        </p:txBody>
      </p:sp>
    </p:spTree>
    <p:extLst>
      <p:ext uri="{BB962C8B-B14F-4D97-AF65-F5344CB8AC3E}">
        <p14:creationId xmlns:p14="http://schemas.microsoft.com/office/powerpoint/2010/main" val="5960824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组合 12"/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788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 rot="555800">
            <a:off x="4760292" y="538882"/>
            <a:ext cx="442913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 rot="20470821">
            <a:off x="4355480" y="545232"/>
            <a:ext cx="442912" cy="42068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 rot="319204">
            <a:off x="3936380" y="545232"/>
            <a:ext cx="441325" cy="4206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 rot="21148334">
            <a:off x="3526805" y="553170"/>
            <a:ext cx="441325" cy="4206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78855" name="矩形 1"/>
          <p:cNvSpPr>
            <a:spLocks noChangeArrowheads="1"/>
          </p:cNvSpPr>
          <p:nvPr/>
        </p:nvSpPr>
        <p:spPr bwMode="auto">
          <a:xfrm>
            <a:off x="3491880" y="421407"/>
            <a:ext cx="174307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ts val="4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拓展阅读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1187624" y="1124039"/>
            <a:ext cx="6264696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我们是两条兀自流了多年的河 </a:t>
            </a:r>
          </a:p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范泽木 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2094984"/>
            <a:ext cx="811864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①他是我同母异父的弟弟，比我小十岁。他出生时，肉嘟嘟的，闭着眼睛，不是睡觉就是钻到母亲怀里喝奶。我兴奋地抱起他，他居然哇哇大哭起来。我觉得索然无味，吃过饭就回到外婆家。 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②再次见到他已经是第二年寒假。母亲带他到外婆家小住。有一回我在吃西瓜，他叫我帮他拿块西瓜，我说你自己拿。他突然将我手中的西瓜拍落，随即又拿起桌上的西瓜朝我砸过来。他居然力大无比，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95536" y="623300"/>
            <a:ext cx="8424862" cy="40366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且扔得精准无比。西瓜狠狠地击中我的左眼，我顿时眼冒金星。我火冒三丈，也拿起西瓜朝他扔去。我用力很猛，但没准备扔中他。可他却躲闪着低下头来。于是西瓜正中他鼻子。我承认确实用力过猛了，他顿时鼻血直流，哭号不止。那一次，母亲给了我一个耳光。我大吼：“街坊邻居哪个不说他吵的，有这么吵的小孩吗？”母亲颤抖着说：“他是你弟弟，你都这样对他，别人怎会对他好？”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③我的眼泪吧嗒吧嗒地往下掉。看着滴在地上的鼻血，我想跑过去安慰他，抱抱他，但最后还是沉默着倔强地走出门口。工作之后，我回家的时间越来越少。我没有与他通电话，也没和他见面。我很少对人说起他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我们像两条永无交汇的河流，兀自流淌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。 </a:t>
            </a:r>
          </a:p>
        </p:txBody>
      </p:sp>
      <p:grpSp>
        <p:nvGrpSpPr>
          <p:cNvPr id="3" name="组合 12">
            <a:extLst>
              <a:ext uri="{FF2B5EF4-FFF2-40B4-BE49-F238E27FC236}">
                <a16:creationId xmlns="" xmlns:a16="http://schemas.microsoft.com/office/drawing/2014/main" id="{1D0EBCB7-D836-4F78-9E11-F5F5D7675E5A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4" name="文本框 6">
              <a:extLst>
                <a:ext uri="{FF2B5EF4-FFF2-40B4-BE49-F238E27FC236}">
                  <a16:creationId xmlns="" xmlns:a16="http://schemas.microsoft.com/office/drawing/2014/main" id="{48401831-E227-4B09-B3E8-C2C406C5F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5678767C-17F1-4C6E-856A-10B3B292377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001D606F-3592-4236-AE27-F30A073BD0BA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395536" y="623300"/>
            <a:ext cx="8532812" cy="40366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④他读初二的第二个学期。 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⑤“你快来学校一趟吧，你弟弟把别人打伤了。”我顾不得向单位请假便跑到他学校。他站在办公室，脸上红一块紫一块，想必是打架的后果。我气急败坏地问他：“你怎么可以打架呢？”他双手摸着裤管，一声不吭。我买了些水果，和他一起去同学家道歉。他站在同学家里，像块石头一动不动。我推了推他道：“你把人家打伤了，快道歉啊。”他把我的话当成耳边风，依然一声不响。我喊道：“你到底道歉不道歉？”他红着眼睛，眼眶里马上聚集了泪水。“他说你写的书是垃圾！”说完后，他失声大哭起来。他可怜巴巴地抽噎着，瘦弱的肩膀频频抖动。我愣了半晌，鼻子一酸，再也说不出话。</a:t>
            </a:r>
          </a:p>
        </p:txBody>
      </p:sp>
      <p:grpSp>
        <p:nvGrpSpPr>
          <p:cNvPr id="3" name="组合 12">
            <a:extLst>
              <a:ext uri="{FF2B5EF4-FFF2-40B4-BE49-F238E27FC236}">
                <a16:creationId xmlns="" xmlns:a16="http://schemas.microsoft.com/office/drawing/2014/main" id="{10138A93-86F9-4E94-8751-811FCEAB8E08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4" name="文本框 6">
              <a:extLst>
                <a:ext uri="{FF2B5EF4-FFF2-40B4-BE49-F238E27FC236}">
                  <a16:creationId xmlns="" xmlns:a16="http://schemas.microsoft.com/office/drawing/2014/main" id="{56EDFEF0-6B99-4D44-9888-CC3F86B67C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46AF6687-8275-45FE-A1D7-A3626FC9333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E60F3DEE-1BD2-4C56-AC90-35F5105DC533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95536" y="483518"/>
            <a:ext cx="7993062" cy="4493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⑥他读高一那年秋天，我带他与他的一些同学去安顶山野炊。在山脚驻了车后，我们挑着东西上山。吃过午饭后，他的同学们回家了，我与他在山道上闲逛。不久后，空中突然乌云滚滚，厚重的雨云几乎要擦到我的额头。他带了伞，我却没有任何雨具。他夺过我挑着的炊具说：“你快跑到车上等我，我有雨伞，我来挑。”我说：“我挑，下山要不了几分钟。”他倔强地说：“没必要两个人一起淋，你快到车上等我。”他此刻像极了我，带有不容拒绝的意味。我一路飞奔，终于在大雨来临前跑上车。大雨紧接着我的脚步而来，那雨如泼如倒，使我根本看不见十米外的情形。过了十多分钟，我看到他的身影朝我移来。他皱着眉，眯着眼，挑着炊具一路小跑。雨伞像小花一样随风摇摆，他早已浑身湿透。</a:t>
            </a:r>
          </a:p>
        </p:txBody>
      </p:sp>
      <p:grpSp>
        <p:nvGrpSpPr>
          <p:cNvPr id="3" name="组合 12">
            <a:extLst>
              <a:ext uri="{FF2B5EF4-FFF2-40B4-BE49-F238E27FC236}">
                <a16:creationId xmlns="" xmlns:a16="http://schemas.microsoft.com/office/drawing/2014/main" id="{BED0C791-1F26-4CD7-AE44-315012AC1D9E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4" name="文本框 6">
              <a:extLst>
                <a:ext uri="{FF2B5EF4-FFF2-40B4-BE49-F238E27FC236}">
                  <a16:creationId xmlns="" xmlns:a16="http://schemas.microsoft.com/office/drawing/2014/main" id="{384206C0-9BD8-413D-BB2D-DAE27C525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7E6A4AFF-B239-45F4-9A40-A7303BB0915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1430DDE3-162F-4F98-B78B-5CF695F2EC8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1"/>
          <p:cNvGrpSpPr/>
          <p:nvPr/>
        </p:nvGrpSpPr>
        <p:grpSpPr bwMode="auto">
          <a:xfrm>
            <a:off x="3471863" y="492845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199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背景资料</a:t>
              </a:r>
            </a:p>
          </p:txBody>
        </p:sp>
      </p:grpSp>
      <p:grpSp>
        <p:nvGrpSpPr>
          <p:cNvPr id="41986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419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1987" name="文本框 100"/>
          <p:cNvSpPr txBox="1">
            <a:spLocks noChangeArrowheads="1"/>
          </p:cNvSpPr>
          <p:nvPr/>
        </p:nvSpPr>
        <p:spPr bwMode="auto">
          <a:xfrm>
            <a:off x="322709" y="1094071"/>
            <a:ext cx="8713787" cy="3637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本文选自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1985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中国青年报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。略有改动。作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者写此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确实有一次全家三辈四口人散步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亲身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里面的真人真景及部分真事也与课文内容毫无二致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但作者当时并没有产生创作动机。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1985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作者从他的好友美国汉学家柯尔特先生那里得知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在美国人眼里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中国人尊老爱幼、赡养父母是全世界做得最好的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而在美国这是不可想象的。作者听后感慨不已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我们的传统美德被外国人如此看重。于是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作者开始重新审视这份看起来很普通的浓浓亲情体现出的价值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写作的念头就此产生了。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23528" y="620110"/>
            <a:ext cx="8496300" cy="9435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      ⑦我突然泣不成声，眼泪如大雨蒙住车窗一般蒙着我的眼。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我和弟弟，像两条河流，在历经许多曲折后终于一起奔流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。 </a:t>
            </a:r>
          </a:p>
        </p:txBody>
      </p:sp>
      <p:grpSp>
        <p:nvGrpSpPr>
          <p:cNvPr id="5" name="组合 12">
            <a:extLst>
              <a:ext uri="{FF2B5EF4-FFF2-40B4-BE49-F238E27FC236}">
                <a16:creationId xmlns="" xmlns:a16="http://schemas.microsoft.com/office/drawing/2014/main" id="{B2B8F0D5-4801-4D8E-A03E-347E6110DC3B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6" name="文本框 6">
              <a:extLst>
                <a:ext uri="{FF2B5EF4-FFF2-40B4-BE49-F238E27FC236}">
                  <a16:creationId xmlns="" xmlns:a16="http://schemas.microsoft.com/office/drawing/2014/main" id="{0880AA54-21E9-4DDF-A332-6804335B7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BF717EC7-D748-4188-957B-2DFB3986A31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AC95A75-F60C-4791-94C7-7989598B5420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23528" y="1682502"/>
            <a:ext cx="7848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根据第②③段所叙的事件，写出其起因和经过。 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08509" y="2139702"/>
            <a:ext cx="7979915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起因：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吃西瓜时，弟弟叫我帮他拿块西瓜，我说你自己拿，惹弟弟不高兴。 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经过：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弟弟用西瓜砸中我的左眼，我用西瓜将弟弟的鼻子砸出了血。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467544" y="1308705"/>
            <a:ext cx="835342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他夺过我挑着的炊具说：“你快跑到车上等我，我有雨伞，我来挑。” 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454426" y="2499742"/>
            <a:ext cx="8208963" cy="11137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动作描写和语言描写，通过语言和动作“夺”生动形象地表现了弟弟在大雨来临时对“我”的关心。 </a:t>
            </a:r>
          </a:p>
        </p:txBody>
      </p:sp>
      <p:grpSp>
        <p:nvGrpSpPr>
          <p:cNvPr id="5" name="组合 12">
            <a:extLst>
              <a:ext uri="{FF2B5EF4-FFF2-40B4-BE49-F238E27FC236}">
                <a16:creationId xmlns="" xmlns:a16="http://schemas.microsoft.com/office/drawing/2014/main" id="{FC8D9F9D-E903-4898-A723-CBB1768B97EE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6" name="文本框 6">
              <a:extLst>
                <a:ext uri="{FF2B5EF4-FFF2-40B4-BE49-F238E27FC236}">
                  <a16:creationId xmlns="" xmlns:a16="http://schemas.microsoft.com/office/drawing/2014/main" id="{563418F4-567D-4442-8798-97CA92696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97DCDD43-7388-4280-998C-7C2E6E60516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0BCB1124-2325-4924-BF7D-B4FE6BFF7C1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1122" y="597917"/>
            <a:ext cx="6297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下列句子属于什么描写，有什么作用？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>
            <a:extLst>
              <a:ext uri="{FF2B5EF4-FFF2-40B4-BE49-F238E27FC236}">
                <a16:creationId xmlns="" xmlns:a16="http://schemas.microsoft.com/office/drawing/2014/main" id="{FC8D9F9D-E903-4898-A723-CBB1768B97EE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3" name="文本框 6">
              <a:extLst>
                <a:ext uri="{FF2B5EF4-FFF2-40B4-BE49-F238E27FC236}">
                  <a16:creationId xmlns="" xmlns:a16="http://schemas.microsoft.com/office/drawing/2014/main" id="{563418F4-567D-4442-8798-97CA92696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97DCDD43-7388-4280-998C-7C2E6E60516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0BCB1124-2325-4924-BF7D-B4FE6BFF7C1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8511" y="669925"/>
            <a:ext cx="84239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结合选文内容说说第③段和第⑦段画线句分别有什么含义？ </a:t>
            </a:r>
          </a:p>
        </p:txBody>
      </p:sp>
      <p:sp>
        <p:nvSpPr>
          <p:cNvPr id="7" name="矩形 6"/>
          <p:cNvSpPr/>
          <p:nvPr/>
        </p:nvSpPr>
        <p:spPr>
          <a:xfrm>
            <a:off x="683568" y="1229909"/>
            <a:ext cx="7704856" cy="1413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我们像两条永无交汇的河流，兀自流淌。 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我和弟弟，像两条河流，在历经许多曲折后终于一起奔流。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1560" y="2787774"/>
            <a:ext cx="8064896" cy="1246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A.“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我”和弟弟交流少，亲情疏远而淡漠，心中有深深的隔阂；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在成长中，“我”和弟弟冰释前嫌，“我”也被弟弟所表现出来的亲情感动着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0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rPr>
              <a:t>趟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着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亲情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之河的我们一起沐浴着亲情，无比的幸福。 </a:t>
            </a:r>
          </a:p>
        </p:txBody>
      </p:sp>
    </p:spTree>
    <p:extLst>
      <p:ext uri="{BB962C8B-B14F-4D97-AF65-F5344CB8AC3E}">
        <p14:creationId xmlns:p14="http://schemas.microsoft.com/office/powerpoint/2010/main" val="40054244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9824" y="818406"/>
            <a:ext cx="7848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说说标题“我们是两条兀自流了多年的河”的妙处。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504915" y="1520895"/>
            <a:ext cx="7523469" cy="16989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运用比喻的修辞手法，新颖独特。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巧设悬念，激发读者的阅读兴趣。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(3)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暗示全文主旨，表达了对手足亲情的赞美。</a:t>
            </a:r>
          </a:p>
        </p:txBody>
      </p:sp>
      <p:grpSp>
        <p:nvGrpSpPr>
          <p:cNvPr id="5" name="组合 12">
            <a:extLst>
              <a:ext uri="{FF2B5EF4-FFF2-40B4-BE49-F238E27FC236}">
                <a16:creationId xmlns="" xmlns:a16="http://schemas.microsoft.com/office/drawing/2014/main" id="{9EF977D5-DD74-4472-923E-85C9A13BF70F}"/>
              </a:ext>
            </a:extLst>
          </p:cNvPr>
          <p:cNvGrpSpPr/>
          <p:nvPr/>
        </p:nvGrpSpPr>
        <p:grpSpPr bwMode="auto">
          <a:xfrm>
            <a:off x="43532" y="-20538"/>
            <a:ext cx="2008188" cy="523875"/>
            <a:chOff x="70" y="-63"/>
            <a:chExt cx="3161" cy="824"/>
          </a:xfrm>
        </p:grpSpPr>
        <p:sp>
          <p:nvSpPr>
            <p:cNvPr id="6" name="文本框 6">
              <a:extLst>
                <a:ext uri="{FF2B5EF4-FFF2-40B4-BE49-F238E27FC236}">
                  <a16:creationId xmlns="" xmlns:a16="http://schemas.microsoft.com/office/drawing/2014/main" id="{90EA263E-275B-4CD0-96DC-18E3EE8551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329C80C7-5CE9-4669-B455-5D864C381C1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887B353A-79F6-4A62-B935-64C9748AE52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98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2710" name="Rectangle 4"/>
          <p:cNvSpPr>
            <a:spLocks noChangeArrowheads="1"/>
          </p:cNvSpPr>
          <p:nvPr/>
        </p:nvSpPr>
        <p:spPr bwMode="auto">
          <a:xfrm>
            <a:off x="899592" y="1059582"/>
            <a:ext cx="6840760" cy="2448272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参照课文，回忆一家人吃饭或者看电视的场景，写成一篇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字左右的片段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题目自拟。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3"/>
          <p:cNvSpPr txBox="1">
            <a:spLocks noChangeArrowheads="1"/>
          </p:cNvSpPr>
          <p:nvPr/>
        </p:nvSpPr>
        <p:spPr bwMode="auto">
          <a:xfrm>
            <a:off x="651727" y="1419225"/>
            <a:ext cx="783419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813713" y="200781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散</a:t>
            </a:r>
            <a:endParaRPr kumimoji="0" lang="zh-CN" altLang="en-US" sz="40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3202975" y="2007741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8" name="矩形 11"/>
          <p:cNvSpPr>
            <a:spLocks noChangeArrowheads="1"/>
          </p:cNvSpPr>
          <p:nvPr/>
        </p:nvSpPr>
        <p:spPr bwMode="auto">
          <a:xfrm>
            <a:off x="4521572" y="2007741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熬</a:t>
            </a:r>
          </a:p>
        </p:txBody>
      </p:sp>
      <p:sp>
        <p:nvSpPr>
          <p:cNvPr id="9" name="矩形 12"/>
          <p:cNvSpPr>
            <a:spLocks noChangeArrowheads="1"/>
          </p:cNvSpPr>
          <p:nvPr/>
        </p:nvSpPr>
        <p:spPr bwMode="auto">
          <a:xfrm>
            <a:off x="5871981" y="2007741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嫩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7362151" y="2007741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咕咕</a:t>
            </a: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1222246" y="3211463"/>
            <a:ext cx="73501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257175" marR="0" lvl="0" indent="-257175" algn="l" defTabSz="685800" rtl="0" eaLnBrk="1" fontAlgn="base" latinLnBrk="0" hangingPunct="1">
              <a:lnSpc>
                <a:spcPts val="4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歧</a:t>
            </a: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2783481" y="3159869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霎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5521652" y="3159938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粼粼</a:t>
            </a: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7297911" y="3159869"/>
            <a:ext cx="709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309013" y="2079749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步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173283" y="2007810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莫怀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374548" y="2007741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芽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55576" y="315993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419872" y="315993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时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812360" y="3232016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散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27584" y="1635646"/>
            <a:ext cx="6864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s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/>
                <a:ea typeface="微软雅黑" pitchFamily="34" charset="-122"/>
                <a:cs typeface="汉语拼音" panose="000B0604020202020204" pitchFamily="34" charset="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285866" y="1635646"/>
            <a:ext cx="494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qī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572000" y="1688490"/>
            <a:ext cx="6126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áo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868144" y="1635646"/>
            <a:ext cx="78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nèn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452320" y="1536874"/>
            <a:ext cx="542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/>
                <a:ea typeface="等线" panose="02010600030101010101" pitchFamily="2" charset="-122"/>
                <a:cs typeface="汉语拼音" panose="000B0604020202020204" pitchFamily="34" charset="0"/>
              </a:rPr>
              <a:t>g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黑体" pitchFamily="49" charset="-122"/>
              <a:cs typeface="汉语拼音" panose="00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17496" y="2768610"/>
            <a:ext cx="474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qí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726927" y="2840618"/>
            <a:ext cx="764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shà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436096" y="2840618"/>
            <a:ext cx="668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lín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7258224" y="2768610"/>
            <a:ext cx="889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微软雅黑" pitchFamily="34" charset="-122"/>
                <a:cs typeface="汉语拼音" panose="000B0604020202020204" pitchFamily="34" charset="0"/>
              </a:rPr>
              <a:t>chāi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00B0604020202020204" pitchFamily="34" charset="0"/>
              <a:ea typeface="微软雅黑" pitchFamily="34" charset="-122"/>
              <a:cs typeface="汉语拼音" panose="000B0604020202020204" pitchFamily="34" charset="0"/>
            </a:endParaRPr>
          </a:p>
        </p:txBody>
      </p:sp>
      <p:grpSp>
        <p:nvGrpSpPr>
          <p:cNvPr id="47" name="组合 2"/>
          <p:cNvGrpSpPr>
            <a:grpSpLocks/>
          </p:cNvGrpSpPr>
          <p:nvPr/>
        </p:nvGrpSpPr>
        <p:grpSpPr bwMode="auto">
          <a:xfrm>
            <a:off x="467544" y="636861"/>
            <a:ext cx="1497013" cy="566737"/>
            <a:chOff x="752475" y="598488"/>
            <a:chExt cx="1497013" cy="566737"/>
          </a:xfrm>
        </p:grpSpPr>
        <p:sp>
          <p:nvSpPr>
            <p:cNvPr id="48" name="圆角矩形 47">
              <a:extLst/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9" name="圆角矩形 48">
              <a:extLst/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0" name="圆角矩形 49">
              <a:extLst/>
            </p:cNvPr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1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读一读</a:t>
              </a:r>
            </a:p>
          </p:txBody>
        </p: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214685" y="315993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一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585548" y="3159938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水波</a:t>
            </a:r>
          </a:p>
        </p:txBody>
      </p:sp>
    </p:spTree>
    <p:extLst>
      <p:ext uri="{BB962C8B-B14F-4D97-AF65-F5344CB8AC3E}">
        <p14:creationId xmlns:p14="http://schemas.microsoft.com/office/powerpoint/2010/main" val="428297908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20"/>
          <p:cNvSpPr txBox="1">
            <a:spLocks noChangeArrowheads="1"/>
          </p:cNvSpPr>
          <p:nvPr/>
        </p:nvSpPr>
        <p:spPr bwMode="auto">
          <a:xfrm>
            <a:off x="5619750" y="3576638"/>
            <a:ext cx="2174875" cy="719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（     ）店铺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4034" name="文本框 16"/>
          <p:cNvSpPr txBox="1">
            <a:spLocks noChangeArrowheads="1"/>
          </p:cNvSpPr>
          <p:nvPr/>
        </p:nvSpPr>
        <p:spPr bwMode="auto">
          <a:xfrm>
            <a:off x="5607050" y="1835150"/>
            <a:ext cx="2176463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（     ）后背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4035" name="文本框 15"/>
          <p:cNvSpPr txBox="1">
            <a:spLocks noChangeArrowheads="1"/>
          </p:cNvSpPr>
          <p:nvPr/>
        </p:nvSpPr>
        <p:spPr bwMode="auto">
          <a:xfrm>
            <a:off x="1252538" y="1887538"/>
            <a:ext cx="2509020" cy="615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（     ）熬白菜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grpSp>
        <p:nvGrpSpPr>
          <p:cNvPr id="44036" name="组合 1"/>
          <p:cNvGrpSpPr/>
          <p:nvPr/>
        </p:nvGrpSpPr>
        <p:grpSpPr bwMode="auto">
          <a:xfrm>
            <a:off x="467544" y="636861"/>
            <a:ext cx="1498600" cy="566737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406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多音字</a:t>
              </a: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52538" y="1168400"/>
            <a:ext cx="3340100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（     ）煎熬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0713" y="1565275"/>
            <a:ext cx="488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熬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1098550" y="1589088"/>
            <a:ext cx="249238" cy="766762"/>
          </a:xfrm>
          <a:prstGeom prst="leftBrace">
            <a:avLst>
              <a:gd name="adj1" fmla="val 32434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7006" y="1276350"/>
            <a:ext cx="766762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áo</a:t>
            </a:r>
          </a:p>
        </p:txBody>
      </p:sp>
      <p:sp>
        <p:nvSpPr>
          <p:cNvPr id="14" name="矩形 13"/>
          <p:cNvSpPr/>
          <p:nvPr/>
        </p:nvSpPr>
        <p:spPr>
          <a:xfrm>
            <a:off x="1691680" y="2066925"/>
            <a:ext cx="79057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āo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607050" y="1193800"/>
            <a:ext cx="282257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（     ）背负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975225" y="1590675"/>
            <a:ext cx="488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背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5453063" y="1614488"/>
            <a:ext cx="249237" cy="766762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4168" y="1347614"/>
            <a:ext cx="1104900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bēi</a:t>
            </a:r>
          </a:p>
        </p:txBody>
      </p:sp>
      <p:sp>
        <p:nvSpPr>
          <p:cNvPr id="24" name="矩形 23"/>
          <p:cNvSpPr/>
          <p:nvPr/>
        </p:nvSpPr>
        <p:spPr>
          <a:xfrm>
            <a:off x="6084168" y="1995686"/>
            <a:ext cx="1138237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bèi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116013" y="2859088"/>
            <a:ext cx="2822575" cy="712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（       ）泡桐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20713" y="3254375"/>
            <a:ext cx="488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泡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1098550" y="3278188"/>
            <a:ext cx="249238" cy="766762"/>
          </a:xfrm>
          <a:prstGeom prst="leftBrace">
            <a:avLst>
              <a:gd name="adj1" fmla="val 21723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6900" y="3003550"/>
            <a:ext cx="1104900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pāo</a:t>
            </a:r>
          </a:p>
        </p:txBody>
      </p:sp>
      <p:sp>
        <p:nvSpPr>
          <p:cNvPr id="29" name="矩形 28"/>
          <p:cNvSpPr/>
          <p:nvPr/>
        </p:nvSpPr>
        <p:spPr>
          <a:xfrm>
            <a:off x="1633562" y="3724275"/>
            <a:ext cx="1138238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pào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619750" y="2857500"/>
            <a:ext cx="282257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（     ）铺张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987925" y="3254375"/>
            <a:ext cx="4889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铺</a:t>
            </a:r>
          </a:p>
        </p:txBody>
      </p:sp>
      <p:sp>
        <p:nvSpPr>
          <p:cNvPr id="32" name="左大括号 31"/>
          <p:cNvSpPr/>
          <p:nvPr/>
        </p:nvSpPr>
        <p:spPr>
          <a:xfrm>
            <a:off x="5465763" y="3278188"/>
            <a:ext cx="249237" cy="766762"/>
          </a:xfrm>
          <a:prstGeom prst="leftBrace">
            <a:avLst>
              <a:gd name="adj1" fmla="val 29757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84168" y="2978646"/>
            <a:ext cx="785813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pū</a:t>
            </a:r>
          </a:p>
        </p:txBody>
      </p:sp>
      <p:sp>
        <p:nvSpPr>
          <p:cNvPr id="34" name="矩形 33"/>
          <p:cNvSpPr/>
          <p:nvPr/>
        </p:nvSpPr>
        <p:spPr>
          <a:xfrm>
            <a:off x="6084168" y="3724275"/>
            <a:ext cx="80962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pù</a:t>
            </a:r>
          </a:p>
        </p:txBody>
      </p:sp>
      <p:sp>
        <p:nvSpPr>
          <p:cNvPr id="44057" name="文本框 19"/>
          <p:cNvSpPr txBox="1">
            <a:spLocks noChangeArrowheads="1"/>
          </p:cNvSpPr>
          <p:nvPr/>
        </p:nvSpPr>
        <p:spPr bwMode="auto">
          <a:xfrm>
            <a:off x="1109980" y="3596640"/>
            <a:ext cx="3168015" cy="71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（       ）泡茶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grpSp>
        <p:nvGrpSpPr>
          <p:cNvPr id="35" name="组合 8">
            <a:extLst>
              <a:ext uri="{FF2B5EF4-FFF2-40B4-BE49-F238E27FC236}">
                <a16:creationId xmlns="" xmlns:a16="http://schemas.microsoft.com/office/drawing/2014/main" id="{042B0817-4C62-483D-BCD3-850159151435}"/>
              </a:ext>
            </a:extLst>
          </p:cNvPr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36" name="文本框 6">
              <a:extLst>
                <a:ext uri="{FF2B5EF4-FFF2-40B4-BE49-F238E27FC236}">
                  <a16:creationId xmlns="" xmlns:a16="http://schemas.microsoft.com/office/drawing/2014/main" id="{D6E1AAE4-146A-40CB-8DC9-E6810B6384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37" name="直线连接符 9">
              <a:extLst>
                <a:ext uri="{FF2B5EF4-FFF2-40B4-BE49-F238E27FC236}">
                  <a16:creationId xmlns="" xmlns:a16="http://schemas.microsoft.com/office/drawing/2014/main" id="{D39BAF8B-6945-4E45-B2E4-504EAB0B968E}"/>
                </a:ext>
              </a:extLst>
            </p:cNvPr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菱形 37">
              <a:extLst>
                <a:ext uri="{FF2B5EF4-FFF2-40B4-BE49-F238E27FC236}">
                  <a16:creationId xmlns="" xmlns:a16="http://schemas.microsoft.com/office/drawing/2014/main" id="{89DC5D6B-FADF-4430-9C22-B707FFA4468B}"/>
                </a:ext>
              </a:extLst>
            </p:cNvPr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3" grpId="0"/>
      <p:bldP spid="24" grpId="0"/>
      <p:bldP spid="28" grpId="0"/>
      <p:bldP spid="29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1"/>
          <p:cNvGrpSpPr/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5079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多音字</a:t>
              </a:r>
            </a:p>
          </p:txBody>
        </p:sp>
      </p:grpSp>
      <p:sp>
        <p:nvSpPr>
          <p:cNvPr id="9" name="左大括号 8"/>
          <p:cNvSpPr/>
          <p:nvPr/>
        </p:nvSpPr>
        <p:spPr>
          <a:xfrm>
            <a:off x="819150" y="1711325"/>
            <a:ext cx="293688" cy="1579563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059" name="TextBox 5"/>
          <p:cNvSpPr txBox="1">
            <a:spLocks noChangeArrowheads="1"/>
          </p:cNvSpPr>
          <p:nvPr/>
        </p:nvSpPr>
        <p:spPr bwMode="auto">
          <a:xfrm>
            <a:off x="831850" y="1563688"/>
            <a:ext cx="17363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  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060" name="TextBox 8"/>
          <p:cNvSpPr txBox="1">
            <a:spLocks noChangeArrowheads="1"/>
          </p:cNvSpPr>
          <p:nvPr/>
        </p:nvSpPr>
        <p:spPr bwMode="auto">
          <a:xfrm>
            <a:off x="4859338" y="1625600"/>
            <a:ext cx="16367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814388" y="2279650"/>
            <a:ext cx="17363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4852988" y="1858963"/>
            <a:ext cx="231775" cy="14605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8613" y="2279650"/>
            <a:ext cx="571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87838" y="2359025"/>
            <a:ext cx="571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</a:t>
            </a:r>
          </a:p>
        </p:txBody>
      </p:sp>
      <p:sp>
        <p:nvSpPr>
          <p:cNvPr id="45065" name="TextBox 9"/>
          <p:cNvSpPr txBox="1">
            <a:spLocks noChangeArrowheads="1"/>
          </p:cNvSpPr>
          <p:nvPr/>
        </p:nvSpPr>
        <p:spPr bwMode="auto">
          <a:xfrm>
            <a:off x="831850" y="3076575"/>
            <a:ext cx="17363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066" name="TextBox 15"/>
          <p:cNvSpPr txBox="1">
            <a:spLocks noChangeArrowheads="1"/>
          </p:cNvSpPr>
          <p:nvPr/>
        </p:nvSpPr>
        <p:spPr bwMode="auto">
          <a:xfrm>
            <a:off x="4859338" y="3076575"/>
            <a:ext cx="21224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）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5067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50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5068" name="文本框 1"/>
          <p:cNvSpPr txBox="1">
            <a:spLocks noChangeArrowheads="1"/>
          </p:cNvSpPr>
          <p:nvPr/>
        </p:nvSpPr>
        <p:spPr bwMode="auto">
          <a:xfrm>
            <a:off x="2032000" y="1563688"/>
            <a:ext cx="169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劳累</a:t>
            </a:r>
          </a:p>
        </p:txBody>
      </p:sp>
      <p:sp>
        <p:nvSpPr>
          <p:cNvPr id="45069" name="文本框 2"/>
          <p:cNvSpPr txBox="1">
            <a:spLocks noChangeArrowheads="1"/>
          </p:cNvSpPr>
          <p:nvPr/>
        </p:nvSpPr>
        <p:spPr bwMode="auto">
          <a:xfrm>
            <a:off x="2032000" y="3076575"/>
            <a:ext cx="169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积累</a:t>
            </a:r>
          </a:p>
        </p:txBody>
      </p:sp>
      <p:sp>
        <p:nvSpPr>
          <p:cNvPr id="45070" name="文本框 3"/>
          <p:cNvSpPr txBox="1">
            <a:spLocks noChangeArrowheads="1"/>
          </p:cNvSpPr>
          <p:nvPr/>
        </p:nvSpPr>
        <p:spPr bwMode="auto">
          <a:xfrm>
            <a:off x="2032000" y="2270125"/>
            <a:ext cx="169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累赘</a:t>
            </a:r>
          </a:p>
        </p:txBody>
      </p:sp>
      <p:sp>
        <p:nvSpPr>
          <p:cNvPr id="45071" name="文本框 7"/>
          <p:cNvSpPr txBox="1">
            <a:spLocks noChangeArrowheads="1"/>
          </p:cNvSpPr>
          <p:nvPr/>
        </p:nvSpPr>
        <p:spPr bwMode="auto">
          <a:xfrm>
            <a:off x="6329759" y="3047479"/>
            <a:ext cx="169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072" name="文本框 9"/>
          <p:cNvSpPr txBox="1">
            <a:spLocks noChangeArrowheads="1"/>
          </p:cNvSpPr>
          <p:nvPr/>
        </p:nvSpPr>
        <p:spPr bwMode="auto">
          <a:xfrm>
            <a:off x="6251575" y="1625600"/>
            <a:ext cx="1698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散步</a:t>
            </a:r>
          </a:p>
        </p:txBody>
      </p:sp>
      <p:sp>
        <p:nvSpPr>
          <p:cNvPr id="2" name="矩形 1"/>
          <p:cNvSpPr/>
          <p:nvPr/>
        </p:nvSpPr>
        <p:spPr>
          <a:xfrm>
            <a:off x="1187624" y="1563688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dirty="0" err="1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lèi</a:t>
            </a:r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31640" y="2283718"/>
            <a:ext cx="585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léi</a:t>
            </a:r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1640" y="3088630"/>
            <a:ext cx="497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lěi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95043" y="1624310"/>
            <a:ext cx="861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sàn</a:t>
            </a:r>
            <a:r>
              <a:rPr lang="zh-CN" altLang="en-US" sz="2400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36094" y="3046189"/>
            <a:ext cx="683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sǎn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1"/>
          <p:cNvGrpSpPr/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3" name="圆角矩形 2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6103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charset="-122"/>
                  <a:ea typeface="楷体" charset="-122"/>
                  <a:cs typeface="+mn-cs"/>
                </a:rPr>
                <a:t>形近字</a:t>
              </a:r>
            </a:p>
          </p:txBody>
        </p:sp>
      </p:grpSp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298450" y="1616075"/>
            <a:ext cx="207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）</a:t>
            </a: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585788" y="2932113"/>
            <a:ext cx="18684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折（    ）</a:t>
            </a:r>
          </a:p>
        </p:txBody>
      </p:sp>
      <p:sp>
        <p:nvSpPr>
          <p:cNvPr id="46084" name="TextBox 3"/>
          <p:cNvSpPr txBox="1">
            <a:spLocks noChangeArrowheads="1"/>
          </p:cNvSpPr>
          <p:nvPr/>
        </p:nvSpPr>
        <p:spPr bwMode="auto">
          <a:xfrm>
            <a:off x="4821238" y="1616075"/>
            <a:ext cx="17160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粼（    ）</a:t>
            </a:r>
          </a:p>
        </p:txBody>
      </p:sp>
      <p:sp>
        <p:nvSpPr>
          <p:cNvPr id="46085" name="TextBox 4"/>
          <p:cNvSpPr txBox="1">
            <a:spLocks noChangeArrowheads="1"/>
          </p:cNvSpPr>
          <p:nvPr/>
        </p:nvSpPr>
        <p:spPr bwMode="auto">
          <a:xfrm>
            <a:off x="4821238" y="2840038"/>
            <a:ext cx="17160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</a:rPr>
              <a:t>鳞（    ）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468313" y="1851025"/>
            <a:ext cx="273050" cy="13684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652963" y="1851025"/>
            <a:ext cx="168275" cy="12128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grpSp>
        <p:nvGrpSpPr>
          <p:cNvPr id="46088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60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6089" name="文本框 1"/>
          <p:cNvSpPr txBox="1">
            <a:spLocks noChangeArrowheads="1"/>
          </p:cNvSpPr>
          <p:nvPr/>
        </p:nvSpPr>
        <p:spPr bwMode="auto">
          <a:xfrm>
            <a:off x="1330325" y="1616075"/>
            <a:ext cx="14509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chāi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6090" name="文本框 5"/>
          <p:cNvSpPr txBox="1">
            <a:spLocks noChangeArrowheads="1"/>
          </p:cNvSpPr>
          <p:nvPr/>
        </p:nvSpPr>
        <p:spPr bwMode="auto">
          <a:xfrm>
            <a:off x="1392833" y="2932113"/>
            <a:ext cx="14509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zhé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6091" name="文本框 6"/>
          <p:cNvSpPr txBox="1">
            <a:spLocks noChangeArrowheads="1"/>
          </p:cNvSpPr>
          <p:nvPr/>
        </p:nvSpPr>
        <p:spPr bwMode="auto">
          <a:xfrm>
            <a:off x="2371725" y="1554163"/>
            <a:ext cx="793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拆除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charset="-122"/>
              <a:ea typeface="楷体" charset="-122"/>
              <a:cs typeface="+mn-cs"/>
            </a:endParaRPr>
          </a:p>
        </p:txBody>
      </p:sp>
      <p:sp>
        <p:nvSpPr>
          <p:cNvPr id="46092" name="文本框 7"/>
          <p:cNvSpPr txBox="1">
            <a:spLocks noChangeArrowheads="1"/>
          </p:cNvSpPr>
          <p:nvPr/>
        </p:nvSpPr>
        <p:spPr bwMode="auto">
          <a:xfrm>
            <a:off x="2371725" y="2932113"/>
            <a:ext cx="793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charset="-122"/>
                <a:ea typeface="楷体" charset="-122"/>
                <a:cs typeface="+mn-cs"/>
                <a:sym typeface="+mn-ea"/>
              </a:rPr>
              <a:t>折断</a:t>
            </a:r>
          </a:p>
        </p:txBody>
      </p:sp>
      <p:sp>
        <p:nvSpPr>
          <p:cNvPr id="46093" name="文本框 8"/>
          <p:cNvSpPr txBox="1">
            <a:spLocks noChangeArrowheads="1"/>
          </p:cNvSpPr>
          <p:nvPr/>
        </p:nvSpPr>
        <p:spPr bwMode="auto">
          <a:xfrm>
            <a:off x="6537325" y="1600200"/>
            <a:ext cx="20383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波光粼粼</a:t>
            </a:r>
          </a:p>
        </p:txBody>
      </p:sp>
      <p:sp>
        <p:nvSpPr>
          <p:cNvPr id="46094" name="文本框 9"/>
          <p:cNvSpPr txBox="1">
            <a:spLocks noChangeArrowheads="1"/>
          </p:cNvSpPr>
          <p:nvPr/>
        </p:nvSpPr>
        <p:spPr bwMode="auto">
          <a:xfrm>
            <a:off x="6537325" y="2840038"/>
            <a:ext cx="20383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鱼鳞</a:t>
            </a:r>
          </a:p>
        </p:txBody>
      </p:sp>
      <p:sp>
        <p:nvSpPr>
          <p:cNvPr id="46095" name="文本框 10"/>
          <p:cNvSpPr txBox="1">
            <a:spLocks noChangeArrowheads="1"/>
          </p:cNvSpPr>
          <p:nvPr/>
        </p:nvSpPr>
        <p:spPr bwMode="auto">
          <a:xfrm>
            <a:off x="5527675" y="1607319"/>
            <a:ext cx="579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lín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6096" name="文本框 11"/>
          <p:cNvSpPr txBox="1">
            <a:spLocks noChangeArrowheads="1"/>
          </p:cNvSpPr>
          <p:nvPr/>
        </p:nvSpPr>
        <p:spPr bwMode="auto">
          <a:xfrm>
            <a:off x="5527675" y="2859782"/>
            <a:ext cx="579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lín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  <p:bldP spid="46090" grpId="0"/>
      <p:bldP spid="46091" grpId="0"/>
      <p:bldP spid="46092" grpId="0"/>
      <p:bldP spid="46093" grpId="0"/>
      <p:bldP spid="46094" grpId="0"/>
      <p:bldP spid="46095" grpId="0"/>
      <p:bldP spid="46096" grpId="0"/>
    </p:bldLst>
  </p:timing>
</p:sld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3818</Words>
  <Application>Microsoft Office PowerPoint</Application>
  <PresentationFormat>全屏显示(16:9)</PresentationFormat>
  <Paragraphs>327</Paragraphs>
  <Slides>55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Arial</vt:lpstr>
      <vt:lpstr>宋体</vt:lpstr>
      <vt:lpstr>楷体</vt:lpstr>
      <vt:lpstr>楷体_GB2312</vt:lpstr>
      <vt:lpstr>Times New Roman</vt:lpstr>
      <vt:lpstr>Calibri</vt:lpstr>
      <vt:lpstr>Kaiti SC</vt:lpstr>
      <vt:lpstr>微软雅黑</vt:lpstr>
      <vt:lpstr>等线</vt:lpstr>
      <vt:lpstr>汉语拼音</vt:lpstr>
      <vt:lpstr>黑体</vt:lpstr>
      <vt:lpstr>Xingkai SC</vt:lpstr>
      <vt:lpstr>Impact</vt:lpstr>
      <vt:lpstr>Heiti SC Medium</vt:lpstr>
      <vt:lpstr>1_《七彩课堂》课件模板（新）</vt:lpstr>
      <vt:lpstr>2_《七彩课堂》课件模板（新）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983</cp:revision>
  <dcterms:created xsi:type="dcterms:W3CDTF">2018-11-06T06:39:21Z</dcterms:created>
  <dcterms:modified xsi:type="dcterms:W3CDTF">2024-08-19T03:30:54Z</dcterms:modified>
</cp:coreProperties>
</file>